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7" r:id="rId2"/>
    <p:sldId id="258" r:id="rId3"/>
    <p:sldId id="259" r:id="rId4"/>
    <p:sldId id="260"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5" r:id="rId28"/>
    <p:sldId id="284"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3" r:id="rId55"/>
    <p:sldId id="314" r:id="rId56"/>
    <p:sldId id="315" r:id="rId57"/>
    <p:sldId id="316" r:id="rId58"/>
    <p:sldId id="318" r:id="rId59"/>
    <p:sldId id="319" r:id="rId60"/>
    <p:sldId id="317" r:id="rId61"/>
    <p:sldId id="320" r:id="rId62"/>
    <p:sldId id="321" r:id="rId63"/>
    <p:sldId id="322" r:id="rId64"/>
    <p:sldId id="323" r:id="rId65"/>
    <p:sldId id="324" r:id="rId66"/>
    <p:sldId id="325"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A83FD-180F-4849-B2BF-756BBD3E0894}" type="datetimeFigureOut">
              <a:rPr lang="en-US" smtClean="0"/>
              <a:pPr/>
              <a:t>4/23/2020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1677E4-C2AE-497D-BBE5-A8105C36D994}" type="slidenum">
              <a:rPr lang="en-US" smtClean="0"/>
              <a:pPr/>
              <a:t>‹#›</a:t>
            </a:fld>
            <a:endParaRPr lang="en-US"/>
          </a:p>
        </p:txBody>
      </p:sp>
    </p:spTree>
    <p:extLst>
      <p:ext uri="{BB962C8B-B14F-4D97-AF65-F5344CB8AC3E}">
        <p14:creationId xmlns:p14="http://schemas.microsoft.com/office/powerpoint/2010/main" xmlns="" val="3813059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677E4-C2AE-497D-BBE5-A8105C36D994}" type="slidenum">
              <a:rPr lang="en-US" smtClean="0"/>
              <a:pPr/>
              <a:t>62</a:t>
            </a:fld>
            <a:endParaRPr lang="en-US"/>
          </a:p>
        </p:txBody>
      </p:sp>
    </p:spTree>
    <p:extLst>
      <p:ext uri="{BB962C8B-B14F-4D97-AF65-F5344CB8AC3E}">
        <p14:creationId xmlns:p14="http://schemas.microsoft.com/office/powerpoint/2010/main" xmlns="" val="2351391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3FBBEF3-13A3-4A8D-A26C-05FE5853E1FD}" type="datetimeFigureOut">
              <a:rPr lang="en-US" smtClean="0"/>
              <a:pPr/>
              <a:t>4/23/2020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0980ED2-1016-4F01-B485-8C0227A41C9E}"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3FBBEF3-13A3-4A8D-A26C-05FE5853E1FD}" type="datetimeFigureOut">
              <a:rPr lang="en-US" smtClean="0"/>
              <a:pPr/>
              <a:t>4/23/2020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0980ED2-1016-4F01-B485-8C0227A41C9E}"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3FBBEF3-13A3-4A8D-A26C-05FE5853E1FD}" type="datetimeFigureOut">
              <a:rPr lang="en-US" smtClean="0"/>
              <a:pPr/>
              <a:t>4/23/2020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0980ED2-1016-4F01-B485-8C0227A41C9E}"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3FBBEF3-13A3-4A8D-A26C-05FE5853E1FD}" type="datetimeFigureOut">
              <a:rPr lang="en-US" smtClean="0"/>
              <a:pPr/>
              <a:t>4/23/2020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0980ED2-1016-4F01-B485-8C0227A41C9E}"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FBBEF3-13A3-4A8D-A26C-05FE5853E1FD}" type="datetimeFigureOut">
              <a:rPr lang="en-US" smtClean="0"/>
              <a:pPr/>
              <a:t>4/23/2020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0980ED2-1016-4F01-B485-8C0227A41C9E}"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3FBBEF3-13A3-4A8D-A26C-05FE5853E1FD}" type="datetimeFigureOut">
              <a:rPr lang="en-US" smtClean="0"/>
              <a:pPr/>
              <a:t>4/23/2020</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0980ED2-1016-4F01-B485-8C0227A41C9E}"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3FBBEF3-13A3-4A8D-A26C-05FE5853E1FD}" type="datetimeFigureOut">
              <a:rPr lang="en-US" smtClean="0"/>
              <a:pPr/>
              <a:t>4/23/2020</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E0980ED2-1016-4F01-B485-8C0227A41C9E}"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3FBBEF3-13A3-4A8D-A26C-05FE5853E1FD}" type="datetimeFigureOut">
              <a:rPr lang="en-US" smtClean="0"/>
              <a:pPr/>
              <a:t>4/23/2020</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E0980ED2-1016-4F01-B485-8C0227A41C9E}"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FBBEF3-13A3-4A8D-A26C-05FE5853E1FD}" type="datetimeFigureOut">
              <a:rPr lang="en-US" smtClean="0"/>
              <a:pPr/>
              <a:t>4/23/2020</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E0980ED2-1016-4F01-B485-8C0227A41C9E}"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FBBEF3-13A3-4A8D-A26C-05FE5853E1FD}" type="datetimeFigureOut">
              <a:rPr lang="en-US" smtClean="0"/>
              <a:pPr/>
              <a:t>4/23/2020</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0980ED2-1016-4F01-B485-8C0227A41C9E}"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FBBEF3-13A3-4A8D-A26C-05FE5853E1FD}" type="datetimeFigureOut">
              <a:rPr lang="en-US" smtClean="0"/>
              <a:pPr/>
              <a:t>4/23/2020</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0980ED2-1016-4F01-B485-8C0227A41C9E}"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BBEF3-13A3-4A8D-A26C-05FE5853E1FD}" type="datetimeFigureOut">
              <a:rPr lang="en-US" smtClean="0"/>
              <a:pPr/>
              <a:t>4/23/2020</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980ED2-1016-4F01-B485-8C0227A41C9E}"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ENVIRONMENTAL POLLUTION</a:t>
            </a:r>
          </a:p>
        </p:txBody>
      </p:sp>
      <p:sp>
        <p:nvSpPr>
          <p:cNvPr id="3" name="Content Placeholder 2"/>
          <p:cNvSpPr>
            <a:spLocks noGrp="1"/>
          </p:cNvSpPr>
          <p:nvPr>
            <p:ph idx="1"/>
          </p:nvPr>
        </p:nvSpPr>
        <p:spPr/>
        <p:txBody>
          <a:bodyPr>
            <a:normAutofit/>
          </a:bodyPr>
          <a:lstStyle/>
          <a:p>
            <a:r>
              <a:rPr lang="en-IN" sz="2400" dirty="0"/>
              <a:t>The unfavourable changes in physical , chemical and biological characteristics of surroundings that is air, water, soil due to several human activities that causes harmful effect on our life or that of other desirable species and cultural assets.</a:t>
            </a:r>
          </a:p>
          <a:p>
            <a:r>
              <a:rPr lang="en-IN" sz="2400" dirty="0"/>
              <a:t>POLLUTANTS: The materials which cause pollution of the environment.</a:t>
            </a:r>
          </a:p>
          <a:p>
            <a:r>
              <a:rPr lang="en-IN" sz="2400" dirty="0"/>
              <a:t>Examples : Gaseous pollutants, metallic contaminants, pesticides, toxic organic and inorganic compounds,carcinogens,mutagens , teratogens, </a:t>
            </a:r>
            <a:r>
              <a:rPr lang="en-IN" sz="2400"/>
              <a:t>radioactive substances.</a:t>
            </a:r>
            <a:endParaRPr lang="en-IN" sz="2400" dirty="0"/>
          </a:p>
          <a:p>
            <a:endParaRPr lang="en-IN"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Effects of sulphur dioxides-  1.</a:t>
            </a:r>
            <a:r>
              <a:rPr lang="en-IN" sz="2400" dirty="0"/>
              <a:t>Irritation</a:t>
            </a:r>
            <a:r>
              <a:rPr lang="en-IN" dirty="0"/>
              <a:t> </a:t>
            </a:r>
            <a:r>
              <a:rPr lang="en-IN" sz="2400" dirty="0"/>
              <a:t>of  throat and eyes</a:t>
            </a:r>
          </a:p>
          <a:p>
            <a:r>
              <a:rPr lang="en-IN" sz="2400" dirty="0"/>
              <a:t>2. Suffocation</a:t>
            </a:r>
          </a:p>
          <a:p>
            <a:r>
              <a:rPr lang="en-IN" sz="2400" dirty="0"/>
              <a:t>3. Asthma</a:t>
            </a:r>
          </a:p>
          <a:p>
            <a:r>
              <a:rPr lang="en-IN" sz="2400" dirty="0"/>
              <a:t>4. Chronic bronchitis</a:t>
            </a:r>
          </a:p>
          <a:p>
            <a:r>
              <a:rPr lang="en-IN" dirty="0"/>
              <a:t>Oxides of nitrogen: Sources- 1.</a:t>
            </a:r>
            <a:r>
              <a:rPr lang="en-IN" sz="2400" dirty="0"/>
              <a:t>Nitric acid plants</a:t>
            </a:r>
          </a:p>
          <a:p>
            <a:r>
              <a:rPr lang="en-IN" sz="2400" dirty="0"/>
              <a:t>2. Automobile exhausts</a:t>
            </a:r>
          </a:p>
          <a:p>
            <a:r>
              <a:rPr lang="en-IN" sz="2400" dirty="0"/>
              <a:t>3. Explosives</a:t>
            </a:r>
          </a:p>
          <a:p>
            <a:r>
              <a:rPr lang="en-IN" sz="2400" dirty="0"/>
              <a:t>4.Fertilizer industries</a:t>
            </a:r>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20000"/>
          </a:bodyPr>
          <a:lstStyle/>
          <a:p>
            <a:r>
              <a:rPr lang="en-IN" dirty="0"/>
              <a:t>Effects-</a:t>
            </a:r>
            <a:r>
              <a:rPr lang="en-IN" sz="2400" dirty="0"/>
              <a:t> 1. Headache</a:t>
            </a:r>
          </a:p>
          <a:p>
            <a:r>
              <a:rPr lang="en-IN" sz="2400" dirty="0"/>
              <a:t>2. Respiratory  irritation</a:t>
            </a:r>
          </a:p>
          <a:p>
            <a:r>
              <a:rPr lang="en-IN" sz="2400" dirty="0"/>
              <a:t>3. impairment of lung defences</a:t>
            </a:r>
          </a:p>
          <a:p>
            <a:r>
              <a:rPr lang="en-IN" sz="2400" dirty="0"/>
              <a:t>4. corrosion of teeth</a:t>
            </a:r>
          </a:p>
          <a:p>
            <a:r>
              <a:rPr lang="en-IN" sz="2400" dirty="0"/>
              <a:t>5. loss of appetite</a:t>
            </a:r>
          </a:p>
          <a:p>
            <a:pPr>
              <a:buNone/>
            </a:pPr>
            <a:r>
              <a:rPr lang="en-IN" sz="2400" dirty="0"/>
              <a:t>    </a:t>
            </a:r>
            <a:r>
              <a:rPr lang="en-IN" dirty="0"/>
              <a:t>Mercury</a:t>
            </a:r>
          </a:p>
          <a:p>
            <a:pPr>
              <a:buNone/>
            </a:pPr>
            <a:r>
              <a:rPr lang="en-IN" dirty="0"/>
              <a:t> Sources-</a:t>
            </a:r>
            <a:r>
              <a:rPr lang="en-IN" sz="2400" dirty="0"/>
              <a:t> 1.Mining and refining of mercury</a:t>
            </a:r>
            <a:endParaRPr lang="en-IN" dirty="0"/>
          </a:p>
          <a:p>
            <a:pPr>
              <a:buNone/>
            </a:pPr>
            <a:r>
              <a:rPr lang="en-IN" dirty="0"/>
              <a:t>  </a:t>
            </a:r>
            <a:r>
              <a:rPr lang="en-IN" sz="2400" dirty="0"/>
              <a:t>2. industries linked with manufacture of medical products</a:t>
            </a:r>
          </a:p>
          <a:p>
            <a:pPr>
              <a:buNone/>
            </a:pPr>
            <a:r>
              <a:rPr lang="en-IN" dirty="0"/>
              <a:t>Effect- </a:t>
            </a:r>
            <a:r>
              <a:rPr lang="en-IN" sz="2400" dirty="0"/>
              <a:t>1.Inhalation of mercury vapours cause toxic effects</a:t>
            </a:r>
          </a:p>
          <a:p>
            <a:pPr>
              <a:buNone/>
            </a:pPr>
            <a:r>
              <a:rPr lang="en-IN" sz="2400" dirty="0"/>
              <a:t>2. Highly toxic organo mercurical may cause damage of brain and nervous system. </a:t>
            </a:r>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fontScale="92500" lnSpcReduction="20000"/>
          </a:bodyPr>
          <a:lstStyle/>
          <a:p>
            <a:r>
              <a:rPr lang="en-IN" dirty="0"/>
              <a:t>LEAD</a:t>
            </a:r>
          </a:p>
          <a:p>
            <a:pPr>
              <a:buNone/>
            </a:pPr>
            <a:r>
              <a:rPr lang="en-IN" dirty="0"/>
              <a:t>Sources- </a:t>
            </a:r>
            <a:r>
              <a:rPr lang="en-IN" sz="2400" dirty="0"/>
              <a:t>1. Automobile emission, electroplating waste, plumbing,  lead paint industry, printing etc.</a:t>
            </a:r>
          </a:p>
          <a:p>
            <a:pPr>
              <a:buNone/>
            </a:pPr>
            <a:r>
              <a:rPr lang="en-IN" dirty="0"/>
              <a:t>Effects-</a:t>
            </a:r>
            <a:r>
              <a:rPr lang="en-IN" sz="2400" dirty="0"/>
              <a:t> Liver and kidney damages, mental retardation in children, abnormalities in fertility and pregnancy, gastrointestinal damage.</a:t>
            </a:r>
          </a:p>
          <a:p>
            <a:pPr>
              <a:buNone/>
            </a:pPr>
            <a:r>
              <a:rPr lang="en-IN" dirty="0"/>
              <a:t>Particulates matter OR Suspended Particulates matter -</a:t>
            </a:r>
            <a:r>
              <a:rPr lang="en-IN" sz="2400" dirty="0"/>
              <a:t> Mixture of solid particles and liquid droplets suspended in the air having the diameter size of 0.0002micrometers to 500 micrometers.</a:t>
            </a:r>
          </a:p>
          <a:p>
            <a:pPr>
              <a:buNone/>
            </a:pPr>
            <a:r>
              <a:rPr lang="en-IN" sz="2400" dirty="0"/>
              <a:t>TYPES-A. </a:t>
            </a:r>
            <a:r>
              <a:rPr lang="en-IN" sz="2400" u="sng" dirty="0"/>
              <a:t>Coarse particles- </a:t>
            </a:r>
            <a:r>
              <a:rPr lang="en-IN" sz="2400" dirty="0"/>
              <a:t>Diameter size greater than 2.5 micrometers and less than 10 micrometers</a:t>
            </a:r>
          </a:p>
          <a:p>
            <a:pPr>
              <a:buNone/>
            </a:pPr>
            <a:r>
              <a:rPr lang="en-IN" sz="2400" dirty="0"/>
              <a:t>B. </a:t>
            </a:r>
            <a:r>
              <a:rPr lang="en-IN" sz="2400" u="sng" dirty="0"/>
              <a:t>Fine particles- </a:t>
            </a:r>
            <a:r>
              <a:rPr lang="en-IN" sz="2400" dirty="0"/>
              <a:t> less than 2.5micrometer.</a:t>
            </a:r>
            <a:endParaRPr lang="en-IN" u="sng"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Sources of particulate matter-</a:t>
            </a:r>
            <a:r>
              <a:rPr lang="en-IN" sz="2400" dirty="0"/>
              <a:t> 1. volcanoes, 2. Blowing of dust and soil by wind, 3.Forest and grassland fire, 3.fly ash from smelters and mining operations, 4. Smoke from incomplete combustion. </a:t>
            </a:r>
          </a:p>
          <a:p>
            <a:r>
              <a:rPr lang="en-IN" dirty="0"/>
              <a:t>Effects-</a:t>
            </a:r>
            <a:r>
              <a:rPr lang="en-IN" sz="2400" dirty="0"/>
              <a:t> 1.Chronic respiratory disease 2. Bronchitis, 3. Asthma increase, 4. Birth defects, 5. Lung cancer, 6. Asbestosis</a:t>
            </a:r>
          </a:p>
          <a:p>
            <a:r>
              <a:rPr lang="en-IN" dirty="0"/>
              <a:t>Fly Ash-</a:t>
            </a:r>
            <a:r>
              <a:rPr lang="en-IN" sz="2400" dirty="0"/>
              <a:t> When coal burns it gives rise to a wide range of particulate matter mainly the metal oxides.</a:t>
            </a: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Smog-</a:t>
            </a:r>
            <a:r>
              <a:rPr lang="en-IN" sz="2400" dirty="0"/>
              <a:t> Smog is the combination of various gases with water vapour and fine particles. Smoke particles get trapped in the fog giving it a yellow or black colour. It is dangerous for plants, animals, human beings and materials.</a:t>
            </a:r>
          </a:p>
          <a:p>
            <a:r>
              <a:rPr lang="en-IN" sz="2400" dirty="0"/>
              <a:t>There  are two different types of smog-</a:t>
            </a:r>
          </a:p>
          <a:p>
            <a:pPr>
              <a:buNone/>
            </a:pPr>
            <a:r>
              <a:rPr lang="en-IN" sz="2400" dirty="0"/>
              <a:t> </a:t>
            </a:r>
            <a:r>
              <a:rPr lang="en-IN" dirty="0"/>
              <a:t>Photochemical Smog-</a:t>
            </a:r>
            <a:r>
              <a:rPr lang="en-IN" sz="2400" dirty="0"/>
              <a:t> This smog is produced when sunlight acts upon motor vehicle exhaust gases such as nitrogen oxides and volatile organic compounds. Ozone, aldehydes, peroxyacetyl nitrates and volatile organic compounds are the main components of </a:t>
            </a:r>
            <a:r>
              <a:rPr lang="en-IN" sz="2400" dirty="0" err="1"/>
              <a:t>photochemicalsmog</a:t>
            </a:r>
            <a:r>
              <a:rPr lang="en-IN" sz="2400" dirty="0"/>
              <a:t>.   </a:t>
            </a:r>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Effects of photochemical smog-</a:t>
            </a:r>
            <a:r>
              <a:rPr lang="en-IN" sz="2400" dirty="0"/>
              <a:t> Ozone which is the main components of photochemical smog causes sore throats, inflammation, discharges in nasal passage.</a:t>
            </a:r>
          </a:p>
          <a:p>
            <a:r>
              <a:rPr lang="en-IN" sz="2400" dirty="0"/>
              <a:t>In plants ozone attacks plants mainly citrus fruits, potatoes, legumes, soybeans etc.</a:t>
            </a:r>
          </a:p>
          <a:p>
            <a:r>
              <a:rPr lang="en-IN" dirty="0"/>
              <a:t>2. London smog-</a:t>
            </a:r>
            <a:r>
              <a:rPr lang="en-IN" sz="2400" dirty="0"/>
              <a:t> When sulphur is emitted in large amount and air contains high liquid water contents, then London smog is formed. In 1952, 4000 deaths cause in London due to </a:t>
            </a:r>
            <a:r>
              <a:rPr lang="en-IN" sz="2400"/>
              <a:t>yellow fog. </a:t>
            </a:r>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CONTROL OF AIR POLLUTION</a:t>
            </a:r>
          </a:p>
        </p:txBody>
      </p:sp>
      <p:sp>
        <p:nvSpPr>
          <p:cNvPr id="3" name="Content Placeholder 2"/>
          <p:cNvSpPr>
            <a:spLocks noGrp="1"/>
          </p:cNvSpPr>
          <p:nvPr>
            <p:ph idx="1"/>
          </p:nvPr>
        </p:nvSpPr>
        <p:spPr/>
        <p:txBody>
          <a:bodyPr>
            <a:normAutofit/>
          </a:bodyPr>
          <a:lstStyle/>
          <a:p>
            <a:r>
              <a:rPr lang="en-IN" sz="2400" dirty="0"/>
              <a:t>DEVICE  TO CONTROL AIR POLLUTION</a:t>
            </a:r>
          </a:p>
          <a:p>
            <a:pPr marL="457200" indent="-457200">
              <a:buAutoNum type="arabicPeriod"/>
            </a:pPr>
            <a:r>
              <a:rPr lang="en-IN" sz="2400" dirty="0"/>
              <a:t>CATALYTIC CONVERTER- These are used in almost all of the vehicle to decrease air pollution. These convert pollutants into less harmful product. Carbon monoxide, nitrogen oxides, volatile organic  compounds are converted to nitrogen, carbon </a:t>
            </a:r>
            <a:r>
              <a:rPr lang="en-IN" sz="2400" dirty="0" err="1"/>
              <a:t>di</a:t>
            </a:r>
            <a:r>
              <a:rPr lang="en-IN" sz="2400" dirty="0"/>
              <a:t> oxide  and water.</a:t>
            </a:r>
          </a:p>
          <a:p>
            <a:pPr marL="457200" indent="-457200">
              <a:buNone/>
            </a:pPr>
            <a:r>
              <a:rPr lang="en-IN" sz="2400" dirty="0"/>
              <a:t>2.  GRAVITY SETTLING CHAMBER- It is the least efficient one. Gas containing particulate matter enters into the chamber by the inlet. Particulate matter is separated from the gas inside the chamber .But they are not suitable for particles less than 60 microns.</a:t>
            </a:r>
          </a:p>
          <a:p>
            <a:pPr>
              <a:buNone/>
            </a:pPr>
            <a:endParaRPr lang="en-IN"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400" dirty="0"/>
              <a:t>ELECTROSTATIC PRECIPITATOR- It is the most efficient method among all these methods and it can separated very small sized particulates.</a:t>
            </a:r>
          </a:p>
          <a:p>
            <a:r>
              <a:rPr lang="en-IN" sz="2400" dirty="0"/>
              <a:t>CYCLONE SEPARATORS</a:t>
            </a:r>
          </a:p>
          <a:p>
            <a:r>
              <a:rPr lang="en-IN" sz="2400" dirty="0"/>
              <a:t>FABRIC FILTER.</a:t>
            </a:r>
          </a:p>
          <a:p>
            <a:r>
              <a:rPr lang="en-IN" sz="2400" dirty="0"/>
              <a:t>WET SCUBBER etc</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WATER POLLUTION</a:t>
            </a:r>
          </a:p>
        </p:txBody>
      </p:sp>
      <p:sp>
        <p:nvSpPr>
          <p:cNvPr id="3" name="Content Placeholder 2"/>
          <p:cNvSpPr>
            <a:spLocks noGrp="1"/>
          </p:cNvSpPr>
          <p:nvPr>
            <p:ph idx="1"/>
          </p:nvPr>
        </p:nvSpPr>
        <p:spPr/>
        <p:txBody>
          <a:bodyPr>
            <a:normAutofit/>
          </a:bodyPr>
          <a:lstStyle/>
          <a:p>
            <a:r>
              <a:rPr lang="en-IN" sz="2400" dirty="0"/>
              <a:t>Water pollution is  defined as presence of any foreign substance or energy in water in such concentration  and for such duration that tends to degrade the quality  of water so that  humans, animals or any  other organism cannot enjoy the beneficial qualities of water but the use constitutes a hazards.</a:t>
            </a:r>
          </a:p>
          <a:p>
            <a:r>
              <a:rPr lang="en-IN" sz="2400" dirty="0"/>
              <a:t>SOURCES OF WATER POLLUTION-</a:t>
            </a:r>
          </a:p>
          <a:p>
            <a:r>
              <a:rPr lang="en-IN" sz="2400" dirty="0"/>
              <a:t>1. Point sources- Example-Municipal and industrial </a:t>
            </a:r>
          </a:p>
          <a:p>
            <a:r>
              <a:rPr lang="en-IN" sz="2400" dirty="0"/>
              <a:t>2. Non point sources-Mining runoff and acid rain.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20000"/>
          </a:bodyPr>
          <a:lstStyle/>
          <a:p>
            <a:r>
              <a:rPr lang="en-IN" sz="2400" dirty="0"/>
              <a:t>ANOTHER SOURCES OF WATER POLLUTION-</a:t>
            </a:r>
          </a:p>
          <a:p>
            <a:r>
              <a:rPr lang="en-IN" sz="2400" dirty="0"/>
              <a:t>1. Municipal pollution- Domestic sewage which includes the discharges from toilets, wash room, kitchens, institutions, commercial and industrial buildings etc.</a:t>
            </a:r>
          </a:p>
          <a:p>
            <a:endParaRPr lang="en-IN" sz="2400" dirty="0"/>
          </a:p>
          <a:p>
            <a:r>
              <a:rPr lang="en-IN" sz="2400" dirty="0"/>
              <a:t>2. Agricultural pollution- Waste from agricultural practices like plant nutrients, insecticides, pesticides etc are also introduced into water.</a:t>
            </a:r>
          </a:p>
          <a:p>
            <a:endParaRPr lang="en-IN" sz="2400" dirty="0"/>
          </a:p>
          <a:p>
            <a:r>
              <a:rPr lang="en-IN" sz="2400" dirty="0"/>
              <a:t>3.Mining  Pollution-  Fines or tailing from ore washing are disposed off in water suspensions, which are ultimately transferred to the natural stream and which,thus,get polluted.</a:t>
            </a:r>
          </a:p>
          <a:p>
            <a:endParaRPr lang="en-IN" sz="2400" dirty="0"/>
          </a:p>
          <a:p>
            <a:r>
              <a:rPr lang="en-IN" sz="2400" dirty="0"/>
              <a:t>  4.Industrial pollution- Most of rivers and fresh water streams are seriously polluted  due to industrial effluents. These contain both organic and inorganic hazardous materials and non biodegradable one too.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a:buNone/>
            </a:pPr>
            <a:r>
              <a:rPr lang="en-IN" dirty="0"/>
              <a:t>SOURCES AND CAUSES OF ENVIRONMENT</a:t>
            </a:r>
          </a:p>
          <a:p>
            <a:pPr marL="457200" indent="-457200">
              <a:buAutoNum type="arabicPeriod"/>
            </a:pPr>
            <a:r>
              <a:rPr lang="en-IN" dirty="0"/>
              <a:t>Industrial activity</a:t>
            </a:r>
          </a:p>
          <a:p>
            <a:pPr marL="457200" indent="-457200">
              <a:buAutoNum type="arabicPeriod"/>
            </a:pPr>
            <a:r>
              <a:rPr lang="en-IN" dirty="0"/>
              <a:t>Dumping solid waste</a:t>
            </a:r>
          </a:p>
          <a:p>
            <a:pPr marL="457200" indent="-457200">
              <a:buAutoNum type="arabicPeriod"/>
            </a:pPr>
            <a:r>
              <a:rPr lang="en-IN" dirty="0"/>
              <a:t>Vehicles</a:t>
            </a:r>
          </a:p>
          <a:p>
            <a:pPr marL="457200" indent="-457200">
              <a:buAutoNum type="arabicPeriod"/>
            </a:pPr>
            <a:r>
              <a:rPr lang="en-IN" dirty="0"/>
              <a:t>Rapid urbanisation and industrialization</a:t>
            </a:r>
          </a:p>
          <a:p>
            <a:pPr marL="457200" indent="-457200">
              <a:buAutoNum type="arabicPeriod"/>
            </a:pPr>
            <a:r>
              <a:rPr lang="en-IN" dirty="0"/>
              <a:t>Population overgrowth</a:t>
            </a:r>
          </a:p>
          <a:p>
            <a:pPr marL="457200" indent="-457200">
              <a:buAutoNum type="arabicPeriod"/>
            </a:pPr>
            <a:r>
              <a:rPr lang="en-IN" dirty="0"/>
              <a:t>Combustion of fossil fuels</a:t>
            </a:r>
          </a:p>
          <a:p>
            <a:pPr marL="457200" indent="-457200">
              <a:buAutoNum type="arabicPeriod"/>
            </a:pPr>
            <a:r>
              <a:rPr lang="en-IN" dirty="0"/>
              <a:t>Agricultural waste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ORIGIN AND EFFECTS OF DIFFERENT WATER POLLUTANT</a:t>
            </a:r>
          </a:p>
        </p:txBody>
      </p:sp>
      <p:sp>
        <p:nvSpPr>
          <p:cNvPr id="3" name="Content Placeholder 2"/>
          <p:cNvSpPr>
            <a:spLocks noGrp="1"/>
          </p:cNvSpPr>
          <p:nvPr>
            <p:ph idx="1"/>
          </p:nvPr>
        </p:nvSpPr>
        <p:spPr/>
        <p:txBody>
          <a:bodyPr>
            <a:normAutofit lnSpcReduction="10000"/>
          </a:bodyPr>
          <a:lstStyle/>
          <a:p>
            <a:r>
              <a:rPr lang="en-IN" sz="2400" dirty="0"/>
              <a:t>PATHOGEN--- disease causing agent like protozoa, viruses,helminth.</a:t>
            </a:r>
          </a:p>
          <a:p>
            <a:pPr>
              <a:buNone/>
            </a:pPr>
            <a:r>
              <a:rPr lang="en-IN" sz="2400" dirty="0"/>
              <a:t>  SOURCE</a:t>
            </a:r>
          </a:p>
          <a:p>
            <a:pPr>
              <a:buNone/>
            </a:pPr>
            <a:r>
              <a:rPr lang="en-IN" sz="2400" dirty="0"/>
              <a:t>                                 1. Sewage discharge</a:t>
            </a:r>
          </a:p>
          <a:p>
            <a:pPr>
              <a:buNone/>
            </a:pPr>
            <a:r>
              <a:rPr lang="en-IN" sz="2400" dirty="0"/>
              <a:t>                                 2. Waste water from industries</a:t>
            </a:r>
          </a:p>
          <a:p>
            <a:pPr>
              <a:buNone/>
            </a:pPr>
            <a:r>
              <a:rPr lang="en-IN" sz="2400" dirty="0"/>
              <a:t>                                 3. Meat processing</a:t>
            </a:r>
          </a:p>
          <a:p>
            <a:pPr>
              <a:buNone/>
            </a:pPr>
            <a:r>
              <a:rPr lang="en-IN" sz="2400" dirty="0"/>
              <a:t>EFFECTS---</a:t>
            </a:r>
          </a:p>
          <a:p>
            <a:pPr>
              <a:buNone/>
            </a:pPr>
            <a:r>
              <a:rPr lang="en-IN" sz="2400" dirty="0"/>
              <a:t>                               1. Cholera, Typhoid, Dysentery, Polio,Giardiasis,Hepatitis.</a:t>
            </a:r>
          </a:p>
          <a:p>
            <a:pPr>
              <a:buNone/>
            </a:pPr>
            <a:endParaRPr lang="en-IN" sz="2400" dirty="0"/>
          </a:p>
          <a:p>
            <a:pPr>
              <a:buNone/>
            </a:pPr>
            <a:r>
              <a:rPr lang="en-IN" sz="2400" dirty="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lnSpcReduction="10000"/>
          </a:bodyPr>
          <a:lstStyle/>
          <a:p>
            <a:r>
              <a:rPr lang="en-IN" sz="2400" dirty="0"/>
              <a:t>NUTRIENT---Chemical elements and compounds which are needed for growth of living things. Nitrogen,phosphorus,carbon, sulphur ,calcium, potassium etc are examples of nutrient.   </a:t>
            </a:r>
          </a:p>
          <a:p>
            <a:r>
              <a:rPr lang="en-IN" sz="2400" dirty="0"/>
              <a:t>SOURCES– 1.agricultural runoff</a:t>
            </a:r>
          </a:p>
          <a:p>
            <a:pPr>
              <a:buNone/>
            </a:pPr>
            <a:r>
              <a:rPr lang="en-IN" sz="2400" dirty="0"/>
              <a:t>                          2.Waste water from fertilizer industries.</a:t>
            </a:r>
          </a:p>
          <a:p>
            <a:pPr>
              <a:buNone/>
            </a:pPr>
            <a:r>
              <a:rPr lang="en-IN" sz="2400" dirty="0"/>
              <a:t>                           3. Sewage disposal</a:t>
            </a:r>
          </a:p>
          <a:p>
            <a:pPr>
              <a:buNone/>
            </a:pPr>
            <a:r>
              <a:rPr lang="en-IN" sz="2400" dirty="0"/>
              <a:t>EFFECTS– Eutrophication-Nutrients can increase the growth of algae and other organic matter. Leads to algal bloom. The dissolved oxygen of water is used up by them. Many fish and other animals are killed due to lack of dissolved oxygen. This disturb the nitrogen and phosphorus cycle.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r>
              <a:rPr lang="en-IN" sz="2400" dirty="0"/>
              <a:t>HEAVY METALS– SOURCES</a:t>
            </a:r>
          </a:p>
          <a:p>
            <a:r>
              <a:rPr lang="en-IN" sz="2400" dirty="0"/>
              <a:t>                             1. Mining and processing of ores.</a:t>
            </a:r>
          </a:p>
          <a:p>
            <a:pPr>
              <a:buNone/>
            </a:pPr>
            <a:r>
              <a:rPr lang="en-IN" sz="2400" dirty="0"/>
              <a:t>                                   2. Mine drainage and leaching of mining wastes.</a:t>
            </a:r>
          </a:p>
          <a:p>
            <a:pPr>
              <a:buNone/>
            </a:pPr>
            <a:r>
              <a:rPr lang="en-IN" sz="2400" dirty="0"/>
              <a:t>                                     3. power plants</a:t>
            </a:r>
          </a:p>
          <a:p>
            <a:pPr>
              <a:buNone/>
            </a:pPr>
            <a:r>
              <a:rPr lang="en-IN" sz="2400" dirty="0"/>
              <a:t>                                     4. weapons production industries.</a:t>
            </a:r>
          </a:p>
          <a:p>
            <a:pPr>
              <a:buNone/>
            </a:pPr>
            <a:r>
              <a:rPr lang="en-IN" sz="2400" dirty="0"/>
              <a:t>Effects-</a:t>
            </a:r>
          </a:p>
          <a:p>
            <a:pPr>
              <a:buNone/>
            </a:pPr>
            <a:r>
              <a:rPr lang="en-IN" sz="2400" dirty="0"/>
              <a:t>Mercury Nitrates– Causes minamata disease ( Japan 1952), Blue baby syndrome in infants. Chromosomal damage.</a:t>
            </a:r>
          </a:p>
          <a:p>
            <a:pPr>
              <a:buNone/>
            </a:pPr>
            <a:r>
              <a:rPr lang="en-IN" sz="2400" dirty="0"/>
              <a:t>Lead- Dyslexia disease  Nausea, vomoting,loss of appetite anaemia, damage to liver, kidney, brain cells, mental retardation, increase blood pressure, loss of muscle </a:t>
            </a:r>
            <a:r>
              <a:rPr lang="en-IN" sz="2400" dirty="0" err="1"/>
              <a:t>elastricity</a:t>
            </a:r>
            <a:r>
              <a:rPr lang="en-IN" sz="2400"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IN" sz="2400" dirty="0"/>
              <a:t>Arsenic-Black foot disease causes diarrhoea.</a:t>
            </a:r>
          </a:p>
          <a:p>
            <a:r>
              <a:rPr lang="en-IN" sz="2400" dirty="0"/>
              <a:t>Cadmium-</a:t>
            </a:r>
            <a:r>
              <a:rPr lang="en-IN" sz="2400" dirty="0" err="1"/>
              <a:t>Itai</a:t>
            </a:r>
            <a:r>
              <a:rPr lang="en-IN" sz="2400" dirty="0"/>
              <a:t>-</a:t>
            </a:r>
            <a:r>
              <a:rPr lang="en-IN" sz="2400" dirty="0" err="1"/>
              <a:t>Itai</a:t>
            </a:r>
            <a:r>
              <a:rPr lang="en-IN" sz="2400" dirty="0"/>
              <a:t> disease. Deformities in skeletal system, heart diseases, high blood pressure, Anaemia, brittle bone, severe pain in bones and  joints.</a:t>
            </a:r>
          </a:p>
          <a:p>
            <a:r>
              <a:rPr lang="en-IN" sz="2400" dirty="0"/>
              <a:t>Fluoride—Knock knee disease. A condition of having the knees turned inward. </a:t>
            </a:r>
          </a:p>
          <a:p>
            <a:r>
              <a:rPr lang="en-IN" sz="2400" dirty="0"/>
              <a:t>Zinc– Cramps, renal damage.</a:t>
            </a:r>
          </a:p>
          <a:p>
            <a:r>
              <a:rPr lang="en-IN" sz="2400" dirty="0"/>
              <a:t>Copper –Uraemia</a:t>
            </a:r>
          </a:p>
          <a:p>
            <a:r>
              <a:rPr lang="en-IN" sz="2400" dirty="0"/>
              <a:t>Chromium– Gastrointestinal ulcers, disorders developed in the nervous system.</a:t>
            </a:r>
          </a:p>
          <a:p>
            <a:pPr>
              <a:buNone/>
            </a:pPr>
            <a:r>
              <a:rPr lang="en-IN" sz="2400"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CONTROL OF WATER POLLUTION</a:t>
            </a:r>
          </a:p>
        </p:txBody>
      </p:sp>
      <p:sp>
        <p:nvSpPr>
          <p:cNvPr id="3" name="Content Placeholder 2"/>
          <p:cNvSpPr>
            <a:spLocks noGrp="1"/>
          </p:cNvSpPr>
          <p:nvPr>
            <p:ph idx="1"/>
          </p:nvPr>
        </p:nvSpPr>
        <p:spPr/>
        <p:txBody>
          <a:bodyPr>
            <a:normAutofit fontScale="77500" lnSpcReduction="20000"/>
          </a:bodyPr>
          <a:lstStyle/>
          <a:p>
            <a:r>
              <a:rPr lang="en-IN" dirty="0"/>
              <a:t>Waste water Treatment process- </a:t>
            </a:r>
            <a:r>
              <a:rPr lang="en-IN" sz="2400" dirty="0"/>
              <a:t>Waste water treatment operates in following  four sequences..</a:t>
            </a:r>
          </a:p>
          <a:p>
            <a:r>
              <a:rPr lang="en-IN" sz="2400" dirty="0"/>
              <a:t>1.Pre treatment—Large solid like plastics, sticks, rags can be easily removed during this treatment.</a:t>
            </a:r>
          </a:p>
          <a:p>
            <a:r>
              <a:rPr lang="en-IN" sz="2400" dirty="0"/>
              <a:t>2. Primary treatment—In this steps grinder, separators can be used. It uses screening process, communitor, grit chambers etc. Metals ,rocks are caught in this process.</a:t>
            </a:r>
          </a:p>
          <a:p>
            <a:r>
              <a:rPr lang="en-IN" sz="2400" dirty="0"/>
              <a:t>3 Secondary treatment- Secondary treatment process mainly involves  the biological  treatment process. Micro organisms degrade the biological  content of the sewage. </a:t>
            </a:r>
          </a:p>
          <a:p>
            <a:pPr>
              <a:buNone/>
            </a:pPr>
            <a:r>
              <a:rPr lang="en-IN" sz="2400" dirty="0"/>
              <a:t>Following are the commonly used methods for secondary treatment processes..</a:t>
            </a:r>
          </a:p>
          <a:p>
            <a:pPr>
              <a:buNone/>
            </a:pPr>
            <a:r>
              <a:rPr lang="en-IN" sz="2400" dirty="0"/>
              <a:t>  1.Trickling filter.</a:t>
            </a:r>
          </a:p>
          <a:p>
            <a:pPr>
              <a:buNone/>
            </a:pPr>
            <a:r>
              <a:rPr lang="en-IN" sz="2400" dirty="0"/>
              <a:t> 2. Rotating Biological Contactor</a:t>
            </a:r>
          </a:p>
          <a:p>
            <a:pPr>
              <a:buNone/>
            </a:pPr>
            <a:r>
              <a:rPr lang="en-IN" sz="2400" dirty="0"/>
              <a:t> 3. Activated sludge</a:t>
            </a:r>
          </a:p>
          <a:p>
            <a:pPr>
              <a:buNone/>
            </a:pPr>
            <a:r>
              <a:rPr lang="en-IN" sz="2400" dirty="0"/>
              <a:t> 4. Oxidation Pond. </a:t>
            </a:r>
          </a:p>
          <a:p>
            <a:pPr>
              <a:buNone/>
            </a:pPr>
            <a:r>
              <a:rPr lang="en-IN" sz="2400" dirty="0"/>
              <a:t> </a:t>
            </a:r>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Activated Sludge-</a:t>
            </a:r>
            <a:r>
              <a:rPr lang="en-IN" sz="2400" dirty="0"/>
              <a:t> This method uses  the suspended  growth of microorganisms to remove biological oxygen demand and suspended solids in water. </a:t>
            </a:r>
          </a:p>
          <a:p>
            <a:r>
              <a:rPr lang="en-IN" sz="2400" dirty="0"/>
              <a:t> Oxidation pond- they are used to receive waste water that has been already passed through a stabilization pond or primary settling tanks.</a:t>
            </a:r>
          </a:p>
          <a:p>
            <a:r>
              <a:rPr lang="en-IN" sz="2400"/>
              <a:t>Tertiary treatment </a:t>
            </a:r>
            <a:endParaRPr lang="en-I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NOISE POLLUTION</a:t>
            </a:r>
          </a:p>
        </p:txBody>
      </p:sp>
      <p:sp>
        <p:nvSpPr>
          <p:cNvPr id="3" name="Content Placeholder 2"/>
          <p:cNvSpPr>
            <a:spLocks noGrp="1"/>
          </p:cNvSpPr>
          <p:nvPr>
            <p:ph idx="1"/>
          </p:nvPr>
        </p:nvSpPr>
        <p:spPr/>
        <p:txBody>
          <a:bodyPr>
            <a:normAutofit/>
          </a:bodyPr>
          <a:lstStyle/>
          <a:p>
            <a:r>
              <a:rPr lang="en-IN" sz="2400" dirty="0"/>
              <a:t>Vibrations transmitted through an elastic medium  like air, water, soil with frequencies in the approximate range of 20 to 20,000 hertz capable of being detected by ears is known as sounds.</a:t>
            </a:r>
          </a:p>
          <a:p>
            <a:r>
              <a:rPr lang="en-IN" sz="2400" dirty="0"/>
              <a:t>The word noise comes from Latin word nausea meaning sea sickness.</a:t>
            </a:r>
          </a:p>
          <a:p>
            <a:r>
              <a:rPr lang="en-IN" sz="2400" dirty="0"/>
              <a:t>Noise pollution is defined as  environmental noise or an unwanted sound that is annoying , distracting, physically harmful.</a:t>
            </a:r>
          </a:p>
          <a:p>
            <a:r>
              <a:rPr lang="en-IN" sz="2400" dirty="0"/>
              <a:t>Decibel is used as a measure of sound intensity level.</a:t>
            </a:r>
          </a:p>
          <a:p>
            <a:endParaRPr lang="en-IN"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Noise&#10; Noise is basically any unwanted sound.&#10; It is measured in dB units.&#10;Sound Noise&#10; ">
            <a:extLst>
              <a:ext uri="{FF2B5EF4-FFF2-40B4-BE49-F238E27FC236}">
                <a16:creationId xmlns:a16="http://schemas.microsoft.com/office/drawing/2014/main" xmlns="" id="{E010BE29-4CFD-4059-8E8B-CA6F94C1727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a:stretch/>
        </p:blipFill>
        <p:spPr bwMode="auto">
          <a:xfrm>
            <a:off x="20" y="10"/>
            <a:ext cx="9143980" cy="68579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27879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20000"/>
          </a:bodyPr>
          <a:lstStyle/>
          <a:p>
            <a:r>
              <a:rPr lang="en-IN" sz="2400" dirty="0"/>
              <a:t>Sound level 80dB—Level of tolerance</a:t>
            </a:r>
          </a:p>
          <a:p>
            <a:r>
              <a:rPr lang="en-IN" sz="2400" dirty="0"/>
              <a:t>                       90dB– Hearing loss begins if a person is exposed       for eight hours a day.</a:t>
            </a:r>
          </a:p>
          <a:p>
            <a:r>
              <a:rPr lang="en-IN" sz="2400" dirty="0"/>
              <a:t>                      140dB – Painful level of noise</a:t>
            </a:r>
          </a:p>
          <a:p>
            <a:r>
              <a:rPr lang="en-IN" sz="2400" dirty="0"/>
              <a:t>                       180dB—Very harmful level.</a:t>
            </a:r>
          </a:p>
          <a:p>
            <a:pPr>
              <a:buNone/>
            </a:pPr>
            <a:r>
              <a:rPr lang="en-IN" sz="2400" dirty="0"/>
              <a:t>The Noise pollution ( Regulation and Control ) Rules, 2000 of the central govt. –</a:t>
            </a:r>
          </a:p>
          <a:p>
            <a:pPr>
              <a:buNone/>
            </a:pPr>
            <a:r>
              <a:rPr lang="en-IN" sz="2400" dirty="0"/>
              <a:t>               Area                                               Limits in dB</a:t>
            </a:r>
          </a:p>
          <a:p>
            <a:pPr>
              <a:buNone/>
            </a:pPr>
            <a:r>
              <a:rPr lang="en-IN" sz="2400" dirty="0"/>
              <a:t>                                                                 Day Time    Night time</a:t>
            </a:r>
          </a:p>
          <a:p>
            <a:pPr>
              <a:buNone/>
            </a:pPr>
            <a:r>
              <a:rPr lang="en-IN" sz="2400" dirty="0"/>
              <a:t>1.Industrial Area                                      75                  70</a:t>
            </a:r>
          </a:p>
          <a:p>
            <a:pPr>
              <a:buNone/>
            </a:pPr>
            <a:r>
              <a:rPr lang="en-IN" sz="2400" dirty="0"/>
              <a:t>2.Commercial Area                                  65                 55</a:t>
            </a:r>
          </a:p>
          <a:p>
            <a:pPr>
              <a:buNone/>
            </a:pPr>
            <a:r>
              <a:rPr lang="en-IN" sz="2400" dirty="0"/>
              <a:t>3.Residential Area                                    55                 45</a:t>
            </a:r>
          </a:p>
          <a:p>
            <a:pPr>
              <a:buNone/>
            </a:pPr>
            <a:r>
              <a:rPr lang="en-IN" sz="2400" dirty="0"/>
              <a:t>4.</a:t>
            </a:r>
            <a:r>
              <a:rPr lang="en-IN" sz="2400"/>
              <a:t>Slience Zone                                           50                 40</a:t>
            </a:r>
            <a:endParaRPr lang="en-IN" sz="2400" dirty="0"/>
          </a:p>
          <a:p>
            <a:pPr>
              <a:buNone/>
            </a:pPr>
            <a:r>
              <a:rPr lang="en-IN" sz="2400" dirty="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Kinds of Noise&#10; Continuous&#10; Variable or Intermittent&#10; Impulse or Impact&#10;Kinds of noise which affect analysis&#10; Chemical...">
            <a:extLst>
              <a:ext uri="{FF2B5EF4-FFF2-40B4-BE49-F238E27FC236}">
                <a16:creationId xmlns:a16="http://schemas.microsoft.com/office/drawing/2014/main" xmlns="" id="{1DE1FCE6-3FC8-418F-8AD8-3F22528F395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a:stretch/>
        </p:blipFill>
        <p:spPr bwMode="auto">
          <a:xfrm>
            <a:off x="36532" y="10"/>
            <a:ext cx="9143980" cy="68579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39957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TYPES OF POLLUTANT</a:t>
            </a:r>
          </a:p>
        </p:txBody>
      </p:sp>
      <p:sp>
        <p:nvSpPr>
          <p:cNvPr id="3" name="Content Placeholder 2"/>
          <p:cNvSpPr>
            <a:spLocks noGrp="1"/>
          </p:cNvSpPr>
          <p:nvPr>
            <p:ph idx="1"/>
          </p:nvPr>
        </p:nvSpPr>
        <p:spPr/>
        <p:txBody>
          <a:bodyPr>
            <a:normAutofit lnSpcReduction="10000"/>
          </a:bodyPr>
          <a:lstStyle/>
          <a:p>
            <a:r>
              <a:rPr lang="en-IN" sz="2400" dirty="0"/>
              <a:t>NATURAL DISPOSAL– 1. Non biodegradable-example DDT( Dichloro diphenyl trichloro ethane)</a:t>
            </a:r>
          </a:p>
          <a:p>
            <a:pPr>
              <a:buNone/>
            </a:pPr>
            <a:r>
              <a:rPr lang="en-IN" sz="2400" dirty="0"/>
              <a:t>                                              2. Biodegradable-examples smoke, smog , dust particles, metal like iron, lead, zinc etc.</a:t>
            </a:r>
          </a:p>
          <a:p>
            <a:pPr>
              <a:buNone/>
            </a:pPr>
            <a:r>
              <a:rPr lang="en-IN" sz="2400" dirty="0"/>
              <a:t>     EXISTENCE –1. Qualitative –Naturally do not occur in nature but passed through human activities. Examples DDT, pesticides .</a:t>
            </a:r>
          </a:p>
          <a:p>
            <a:pPr>
              <a:buNone/>
            </a:pPr>
            <a:r>
              <a:rPr lang="en-IN" sz="2400" dirty="0"/>
              <a:t>                          2. Quantitative—components whose concentration reaches beyond a threshold volume, then they act as pollutants. Examples –concentration of Co2,CO, No2 in the atmosphere released by means of fires from different industries.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16C5FA50-8D52-4617-AF91-5C7B1C835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83B559D-E75C-45D4-9CCF-0D0ED1F0E201}"/>
              </a:ext>
            </a:extLst>
          </p:cNvPr>
          <p:cNvSpPr>
            <a:spLocks noGrp="1"/>
          </p:cNvSpPr>
          <p:nvPr>
            <p:ph type="title"/>
          </p:nvPr>
        </p:nvSpPr>
        <p:spPr>
          <a:xfrm>
            <a:off x="6820122" y="618681"/>
            <a:ext cx="1960404" cy="4794567"/>
          </a:xfrm>
        </p:spPr>
        <p:txBody>
          <a:bodyPr vert="horz" lIns="91440" tIns="45720" rIns="91440" bIns="45720" rtlCol="0" anchor="ctr">
            <a:normAutofit/>
          </a:bodyPr>
          <a:lstStyle/>
          <a:p>
            <a:pPr algn="l">
              <a:lnSpc>
                <a:spcPct val="90000"/>
              </a:lnSpc>
            </a:pPr>
            <a:endParaRPr lang="en-US" sz="3100">
              <a:solidFill>
                <a:srgbClr val="FFFFFF"/>
              </a:solidFill>
            </a:endParaRPr>
          </a:p>
        </p:txBody>
      </p:sp>
      <p:sp>
        <p:nvSpPr>
          <p:cNvPr id="73" name="Rounded Rectangle 9">
            <a:extLst>
              <a:ext uri="{FF2B5EF4-FFF2-40B4-BE49-F238E27FC236}">
                <a16:creationId xmlns:a16="http://schemas.microsoft.com/office/drawing/2014/main" xmlns="" id="{E223798C-12AD-4B0C-A50C-D676347D67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Noise Pollution&#10;Noise pollution refers to a type of&#10;energy pollution in which distracting,&#10;irritating or damaging sounds a...">
            <a:extLst>
              <a:ext uri="{FF2B5EF4-FFF2-40B4-BE49-F238E27FC236}">
                <a16:creationId xmlns:a16="http://schemas.microsoft.com/office/drawing/2014/main" xmlns="" id="{E9F57CD0-AF55-4A76-95D2-8B9E5FF501A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l="1536" r="14666" b="1"/>
          <a:stretch/>
        </p:blipFill>
        <p:spPr bwMode="auto">
          <a:xfrm>
            <a:off x="783760" y="942538"/>
            <a:ext cx="5372416" cy="4808332"/>
          </a:xfrm>
          <a:prstGeom prst="rect">
            <a:avLst/>
          </a:prstGeom>
          <a:noFill/>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3715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CD20C-AC50-452B-AE50-2636E4BA1840}"/>
              </a:ext>
            </a:extLst>
          </p:cNvPr>
          <p:cNvSpPr>
            <a:spLocks noGrp="1"/>
          </p:cNvSpPr>
          <p:nvPr>
            <p:ph type="title"/>
          </p:nvPr>
        </p:nvSpPr>
        <p:spPr/>
        <p:txBody>
          <a:bodyPr/>
          <a:lstStyle/>
          <a:p>
            <a:endParaRPr lang="en-US"/>
          </a:p>
        </p:txBody>
      </p:sp>
      <p:pic>
        <p:nvPicPr>
          <p:cNvPr id="5122" name="Picture 2" descr="Household Sources&#10; Food Mixer&#10; Grinder&#10; Vacuum Cleaner&#10; Washing machine and Dryer&#10; Air Conditioner&#10; Straighter and c...">
            <a:extLst>
              <a:ext uri="{FF2B5EF4-FFF2-40B4-BE49-F238E27FC236}">
                <a16:creationId xmlns:a16="http://schemas.microsoft.com/office/drawing/2014/main" xmlns="" id="{E7862A12-A795-4A02-A2A1-4B82801D0CBC}"/>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57841" y="1600200"/>
            <a:ext cx="6028318" cy="45259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83780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D7FB6B-32DB-41FA-9D03-58D94E19E9DD}"/>
              </a:ext>
            </a:extLst>
          </p:cNvPr>
          <p:cNvSpPr>
            <a:spLocks noGrp="1"/>
          </p:cNvSpPr>
          <p:nvPr>
            <p:ph type="title"/>
          </p:nvPr>
        </p:nvSpPr>
        <p:spPr/>
        <p:txBody>
          <a:bodyPr/>
          <a:lstStyle/>
          <a:p>
            <a:endParaRPr lang="en-US"/>
          </a:p>
        </p:txBody>
      </p:sp>
      <p:pic>
        <p:nvPicPr>
          <p:cNvPr id="6146" name="Picture 2" descr="Social Events&#10; Places of Worship&#10; Discos and Gigs&#10; Parties&#10; Markets where people sell goods with&#10;loudspeaker.&#10;When the...">
            <a:extLst>
              <a:ext uri="{FF2B5EF4-FFF2-40B4-BE49-F238E27FC236}">
                <a16:creationId xmlns:a16="http://schemas.microsoft.com/office/drawing/2014/main" xmlns="" id="{F97F5E0B-B6F4-4FFE-BE42-E94920D6C90D}"/>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57841" y="1600200"/>
            <a:ext cx="6028318" cy="45259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2949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7D5BB7-9605-423E-9D23-47B3198AED52}"/>
              </a:ext>
            </a:extLst>
          </p:cNvPr>
          <p:cNvSpPr>
            <a:spLocks noGrp="1"/>
          </p:cNvSpPr>
          <p:nvPr>
            <p:ph type="title"/>
          </p:nvPr>
        </p:nvSpPr>
        <p:spPr/>
        <p:txBody>
          <a:bodyPr/>
          <a:lstStyle/>
          <a:p>
            <a:endParaRPr lang="en-US"/>
          </a:p>
        </p:txBody>
      </p:sp>
      <p:pic>
        <p:nvPicPr>
          <p:cNvPr id="7170" name="Picture 2" descr="Sources of Construction Noise&#10; Pneumatic Hammers&#10; Air Compressors&#10; Bulldozers&#10; Loaders&#10; Dump Trucks&#10; Pavement breake...">
            <a:extLst>
              <a:ext uri="{FF2B5EF4-FFF2-40B4-BE49-F238E27FC236}">
                <a16:creationId xmlns:a16="http://schemas.microsoft.com/office/drawing/2014/main" xmlns="" id="{AAA9BC96-AAA6-4E9D-8E0D-78B9F6E85DB7}"/>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57841" y="1600200"/>
            <a:ext cx="6028318" cy="45259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14951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59146C-A98F-4102-AD84-B6CFD80FB553}"/>
              </a:ext>
            </a:extLst>
          </p:cNvPr>
          <p:cNvSpPr>
            <a:spLocks noGrp="1"/>
          </p:cNvSpPr>
          <p:nvPr>
            <p:ph type="title"/>
          </p:nvPr>
        </p:nvSpPr>
        <p:spPr/>
        <p:txBody>
          <a:bodyPr/>
          <a:lstStyle/>
          <a:p>
            <a:endParaRPr lang="en-US"/>
          </a:p>
        </p:txBody>
      </p:sp>
      <p:pic>
        <p:nvPicPr>
          <p:cNvPr id="8194" name="Picture 2" descr="Transportation&#10; Road Traffic Noise&#10; Aircraft Noise&#10; Noise from Rail Roads&#10; ">
            <a:extLst>
              <a:ext uri="{FF2B5EF4-FFF2-40B4-BE49-F238E27FC236}">
                <a16:creationId xmlns:a16="http://schemas.microsoft.com/office/drawing/2014/main" xmlns="" id="{9EE7E450-1A03-4AFC-A8EE-735449A5737C}"/>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57841" y="1600200"/>
            <a:ext cx="6028318" cy="45259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56682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Causes of Noise Pollution&#10; Poor Urban Planning&#10; Sounds from Motor Vehicles&#10; Sounds from Musical Instruments&#10; Car Alarm...">
            <a:extLst>
              <a:ext uri="{FF2B5EF4-FFF2-40B4-BE49-F238E27FC236}">
                <a16:creationId xmlns:a16="http://schemas.microsoft.com/office/drawing/2014/main" xmlns="" id="{3EA439D5-AEC5-4A31-8AE4-21566101155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a:stretch/>
        </p:blipFill>
        <p:spPr bwMode="auto">
          <a:xfrm>
            <a:off x="20" y="10"/>
            <a:ext cx="9143980" cy="68579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83857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Effects of Noise Pollution&#10; Effects on Human&#10; Effects on Animals&#10; Effects on Environment&#10;(Vegetation, Property)&#10; ">
            <a:extLst>
              <a:ext uri="{FF2B5EF4-FFF2-40B4-BE49-F238E27FC236}">
                <a16:creationId xmlns:a16="http://schemas.microsoft.com/office/drawing/2014/main" xmlns="" id="{929C98A6-ED4B-4989-A3D8-49C09EBD1A2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a:stretch/>
        </p:blipFill>
        <p:spPr bwMode="auto">
          <a:xfrm>
            <a:off x="20" y="10"/>
            <a:ext cx="9143980" cy="68579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1850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2" descr="Effects on Human&#10; Hearing Impairment&#10; Interference with Spoken&#10;Communication&#10; Decrease in Efficiency&#10; Lack of Concentr...">
            <a:extLst>
              <a:ext uri="{FF2B5EF4-FFF2-40B4-BE49-F238E27FC236}">
                <a16:creationId xmlns:a16="http://schemas.microsoft.com/office/drawing/2014/main" xmlns="" id="{51B4B426-A88C-4206-BB7C-D65A72CADD9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a:stretch/>
        </p:blipFill>
        <p:spPr bwMode="auto">
          <a:xfrm>
            <a:off x="20" y="10"/>
            <a:ext cx="9143980" cy="68579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648172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Diseases Caused by Noise&#10;Pollution&#10; High Blood Pressure&#10; Heart Attack&#10; Cancer&#10; Asthma&#10; Coughing, wheezing&#10; Deafness&#10;...">
            <a:extLst>
              <a:ext uri="{FF2B5EF4-FFF2-40B4-BE49-F238E27FC236}">
                <a16:creationId xmlns:a16="http://schemas.microsoft.com/office/drawing/2014/main" xmlns="" id="{BC5B7832-7595-4643-A77A-7CDA8ECE405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a:stretch/>
        </p:blipFill>
        <p:spPr bwMode="auto">
          <a:xfrm>
            <a:off x="20" y="10"/>
            <a:ext cx="9143980" cy="68579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72130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descr="Effect on Animals&#10; Damages Nervous system&#10; Altering Prey/predator detection&#10; Creates problems in Navigation&#10; They beco...">
            <a:extLst>
              <a:ext uri="{FF2B5EF4-FFF2-40B4-BE49-F238E27FC236}">
                <a16:creationId xmlns:a16="http://schemas.microsoft.com/office/drawing/2014/main" xmlns="" id="{5A08E3DE-2F2B-46D3-820B-DB7683BD1EE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a:stretch/>
        </p:blipFill>
        <p:spPr bwMode="auto">
          <a:xfrm>
            <a:off x="20" y="10"/>
            <a:ext cx="9143980" cy="68579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07908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400" dirty="0"/>
              <a:t>PRIMARY POLLUTANT– Substances which persists in form in which they are directly added to the environment from some identifiable sources. </a:t>
            </a:r>
            <a:r>
              <a:rPr lang="en-IN" sz="2400" dirty="0" err="1"/>
              <a:t>Eg</a:t>
            </a:r>
            <a:r>
              <a:rPr lang="en-IN" sz="2400" dirty="0"/>
              <a:t>. DDT</a:t>
            </a:r>
          </a:p>
          <a:p>
            <a:r>
              <a:rPr lang="en-IN" sz="2400" dirty="0"/>
              <a:t>SECONDARY POLLUTANT– Caused due to interaction among primary pollutants. Examples PAN (Peroxy acetyl nitrate), ozone, sulpherdi oxide etc.</a:t>
            </a:r>
          </a:p>
          <a:p>
            <a:r>
              <a:rPr lang="en-IN" sz="2400" dirty="0"/>
              <a:t>INDOOR POLLUTANT: Mosquito repellants, pesticides, paints, varnishes,cigaratte, smoke etc.</a:t>
            </a:r>
          </a:p>
          <a:p>
            <a:r>
              <a:rPr lang="en-IN" sz="2400" dirty="0"/>
              <a:t>OUTDOOR POLLUTANT: Automobile, mining, and </a:t>
            </a:r>
            <a:r>
              <a:rPr lang="en-IN" sz="2400"/>
              <a:t>industrial pollutants </a:t>
            </a:r>
            <a:endParaRPr lang="en-IN"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descr="Continued…..&#10; Hormone imbalance&#10; Chronic Stress&#10; Panic and Escape Behavior&#10; Abandonment of Offspring&#10; Injury&#10; Loudne...">
            <a:extLst>
              <a:ext uri="{FF2B5EF4-FFF2-40B4-BE49-F238E27FC236}">
                <a16:creationId xmlns:a16="http://schemas.microsoft.com/office/drawing/2014/main" xmlns="" id="{199AFBAD-D081-4CFF-8202-A4591853628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a:stretch/>
        </p:blipFill>
        <p:spPr bwMode="auto">
          <a:xfrm>
            <a:off x="20" y="-1"/>
            <a:ext cx="914398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1" name="Freeform: Shape 70">
            <a:extLst>
              <a:ext uri="{FF2B5EF4-FFF2-40B4-BE49-F238E27FC236}">
                <a16:creationId xmlns:a16="http://schemas.microsoft.com/office/drawing/2014/main" xmlns="" id="{B1193618-4E25-4CA2-A90E-01462093F1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396030" y="1828154"/>
            <a:ext cx="1747970" cy="5029846"/>
          </a:xfrm>
          <a:custGeom>
            <a:avLst/>
            <a:gdLst>
              <a:gd name="connsiteX0" fmla="*/ 0 w 2330626"/>
              <a:gd name="connsiteY0" fmla="*/ 0 h 5029846"/>
              <a:gd name="connsiteX1" fmla="*/ 0 w 2330626"/>
              <a:gd name="connsiteY1" fmla="*/ 5029846 h 5029846"/>
              <a:gd name="connsiteX2" fmla="*/ 2330626 w 2330626"/>
              <a:gd name="connsiteY2" fmla="*/ 5029846 h 5029846"/>
            </a:gdLst>
            <a:ahLst/>
            <a:cxnLst>
              <a:cxn ang="0">
                <a:pos x="connsiteX0" y="connsiteY0"/>
              </a:cxn>
              <a:cxn ang="0">
                <a:pos x="connsiteX1" y="connsiteY1"/>
              </a:cxn>
              <a:cxn ang="0">
                <a:pos x="connsiteX2" y="connsiteY2"/>
              </a:cxn>
            </a:cxnLst>
            <a:rect l="l" t="t" r="r" b="b"/>
            <a:pathLst>
              <a:path w="2330626" h="5029846">
                <a:moveTo>
                  <a:pt x="0" y="0"/>
                </a:moveTo>
                <a:lnTo>
                  <a:pt x="0" y="5029846"/>
                </a:lnTo>
                <a:lnTo>
                  <a:pt x="2330626" y="5029846"/>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xmlns="" val="2290265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descr="Effects on Environment&#10; Breakage of Earth Barrier&#10; Poor Quality of Crops&#10; Damages Buildings, bridges and&#10;Monuments&#10; We...">
            <a:extLst>
              <a:ext uri="{FF2B5EF4-FFF2-40B4-BE49-F238E27FC236}">
                <a16:creationId xmlns:a16="http://schemas.microsoft.com/office/drawing/2014/main" xmlns="" id="{F0840701-A660-461B-A853-90391E00990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a:stretch/>
        </p:blipFill>
        <p:spPr bwMode="auto">
          <a:xfrm>
            <a:off x="20" y="10"/>
            <a:ext cx="9143980" cy="68579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101847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2" descr="Control of Noise Pollution&#10; Control at Source&#10; Control in the Transmission Path&#10; Using Protective Equipment&#10; ">
            <a:extLst>
              <a:ext uri="{FF2B5EF4-FFF2-40B4-BE49-F238E27FC236}">
                <a16:creationId xmlns:a16="http://schemas.microsoft.com/office/drawing/2014/main" xmlns="" id="{64C19606-DCB1-42BD-B677-9F7F2984D65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a:stretch/>
        </p:blipFill>
        <p:spPr bwMode="auto">
          <a:xfrm>
            <a:off x="20" y="-1"/>
            <a:ext cx="914398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1" name="Freeform: Shape 70">
            <a:extLst>
              <a:ext uri="{FF2B5EF4-FFF2-40B4-BE49-F238E27FC236}">
                <a16:creationId xmlns:a16="http://schemas.microsoft.com/office/drawing/2014/main" xmlns="" id="{B1193618-4E25-4CA2-A90E-01462093F1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396030" y="1828154"/>
            <a:ext cx="1747970" cy="5029846"/>
          </a:xfrm>
          <a:custGeom>
            <a:avLst/>
            <a:gdLst>
              <a:gd name="connsiteX0" fmla="*/ 0 w 2330626"/>
              <a:gd name="connsiteY0" fmla="*/ 0 h 5029846"/>
              <a:gd name="connsiteX1" fmla="*/ 0 w 2330626"/>
              <a:gd name="connsiteY1" fmla="*/ 5029846 h 5029846"/>
              <a:gd name="connsiteX2" fmla="*/ 2330626 w 2330626"/>
              <a:gd name="connsiteY2" fmla="*/ 5029846 h 5029846"/>
            </a:gdLst>
            <a:ahLst/>
            <a:cxnLst>
              <a:cxn ang="0">
                <a:pos x="connsiteX0" y="connsiteY0"/>
              </a:cxn>
              <a:cxn ang="0">
                <a:pos x="connsiteX1" y="connsiteY1"/>
              </a:cxn>
              <a:cxn ang="0">
                <a:pos x="connsiteX2" y="connsiteY2"/>
              </a:cxn>
            </a:cxnLst>
            <a:rect l="l" t="t" r="r" b="b"/>
            <a:pathLst>
              <a:path w="2330626" h="5029846">
                <a:moveTo>
                  <a:pt x="0" y="0"/>
                </a:moveTo>
                <a:lnTo>
                  <a:pt x="0" y="5029846"/>
                </a:lnTo>
                <a:lnTo>
                  <a:pt x="2330626" y="5029846"/>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xmlns="" val="1808084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1500B4A4-B1F1-41EA-886A-B8A210DBCA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Control at Source&#10; Reducing the Noise Levels from Domestic&#10;Sectors&#10; Maintenance of Automobiles&#10; Use of Economic instrum...">
            <a:extLst>
              <a:ext uri="{FF2B5EF4-FFF2-40B4-BE49-F238E27FC236}">
                <a16:creationId xmlns:a16="http://schemas.microsoft.com/office/drawing/2014/main" xmlns="" id="{10D2C92D-0C2A-4A77-8411-CC71FDA2E62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r="3"/>
          <a:stretch/>
        </p:blipFill>
        <p:spPr bwMode="auto">
          <a:xfrm>
            <a:off x="20" y="10"/>
            <a:ext cx="9143751" cy="6857990"/>
          </a:xfrm>
          <a:prstGeom prst="rect">
            <a:avLst/>
          </a:prstGeom>
          <a:noFill/>
          <a:extLst>
            <a:ext uri="{909E8E84-426E-40DD-AFC4-6F175D3DCCD1}">
              <a14:hiddenFill xmlns:a14="http://schemas.microsoft.com/office/drawing/2010/main" xmlns="">
                <a:solidFill>
                  <a:srgbClr val="FFFFFF"/>
                </a:solidFill>
              </a14:hiddenFill>
            </a:ext>
          </a:extLst>
        </p:spPr>
      </p:pic>
      <p:sp>
        <p:nvSpPr>
          <p:cNvPr id="73" name="Rectangle 72">
            <a:extLst>
              <a:ext uri="{FF2B5EF4-FFF2-40B4-BE49-F238E27FC236}">
                <a16:creationId xmlns:a16="http://schemas.microsoft.com/office/drawing/2014/main" xmlns="" id="{5E55A99C-0BDC-4DBE-8E40-9FA66F629F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418900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1500B4A4-B1F1-41EA-886A-B8A210DBCA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5E55A99C-0BDC-4DBE-8E40-9FA66F629F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Control in the Transmission&#10;Path&#10; Installation of Barriers&#10; Installation of Panels and Enclosures&#10; Green Belt developme...">
            <a:extLst>
              <a:ext uri="{FF2B5EF4-FFF2-40B4-BE49-F238E27FC236}">
                <a16:creationId xmlns:a16="http://schemas.microsoft.com/office/drawing/2014/main" xmlns="" id="{C6932862-8704-4F68-9741-2534D2A501A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t="12727" r="2" b="68"/>
          <a:stretch/>
        </p:blipFill>
        <p:spPr bwMode="auto">
          <a:xfrm>
            <a:off x="714177" y="891540"/>
            <a:ext cx="7753482" cy="50711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635975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2" descr="Using Protection Equipment&#10; Job Rotation&#10; Exposure Reduction&#10; Hearing Protection&#10; Protection at the Receiver End&#10; ">
            <a:extLst>
              <a:ext uri="{FF2B5EF4-FFF2-40B4-BE49-F238E27FC236}">
                <a16:creationId xmlns:a16="http://schemas.microsoft.com/office/drawing/2014/main" xmlns="" id="{D59392CC-D887-44CA-AD04-385BE01EF70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a:stretch/>
        </p:blipFill>
        <p:spPr bwMode="auto">
          <a:xfrm>
            <a:off x="20" y="-1"/>
            <a:ext cx="914398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1" name="Freeform: Shape 70">
            <a:extLst>
              <a:ext uri="{FF2B5EF4-FFF2-40B4-BE49-F238E27FC236}">
                <a16:creationId xmlns:a16="http://schemas.microsoft.com/office/drawing/2014/main" xmlns="" id="{B1193618-4E25-4CA2-A90E-01462093F1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396030" y="1828154"/>
            <a:ext cx="1747970" cy="5029846"/>
          </a:xfrm>
          <a:custGeom>
            <a:avLst/>
            <a:gdLst>
              <a:gd name="connsiteX0" fmla="*/ 0 w 2330626"/>
              <a:gd name="connsiteY0" fmla="*/ 0 h 5029846"/>
              <a:gd name="connsiteX1" fmla="*/ 0 w 2330626"/>
              <a:gd name="connsiteY1" fmla="*/ 5029846 h 5029846"/>
              <a:gd name="connsiteX2" fmla="*/ 2330626 w 2330626"/>
              <a:gd name="connsiteY2" fmla="*/ 5029846 h 5029846"/>
            </a:gdLst>
            <a:ahLst/>
            <a:cxnLst>
              <a:cxn ang="0">
                <a:pos x="connsiteX0" y="connsiteY0"/>
              </a:cxn>
              <a:cxn ang="0">
                <a:pos x="connsiteX1" y="connsiteY1"/>
              </a:cxn>
              <a:cxn ang="0">
                <a:pos x="connsiteX2" y="connsiteY2"/>
              </a:cxn>
            </a:cxnLst>
            <a:rect l="l" t="t" r="r" b="b"/>
            <a:pathLst>
              <a:path w="2330626" h="5029846">
                <a:moveTo>
                  <a:pt x="0" y="0"/>
                </a:moveTo>
                <a:lnTo>
                  <a:pt x="0" y="5029846"/>
                </a:lnTo>
                <a:lnTo>
                  <a:pt x="2330626" y="5029846"/>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xmlns="" val="9888618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2" descr="More Noise Control Techniques&#10; Sound insulation&#10; Sound Absorption&#10; Vibration Damping&#10; Vibration Isolation&#10; Urban Plan...">
            <a:extLst>
              <a:ext uri="{FF2B5EF4-FFF2-40B4-BE49-F238E27FC236}">
                <a16:creationId xmlns:a16="http://schemas.microsoft.com/office/drawing/2014/main" xmlns="" id="{F380828C-DAF0-42CB-B63F-23BC6288A7D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a:stretch/>
        </p:blipFill>
        <p:spPr bwMode="auto">
          <a:xfrm>
            <a:off x="20" y="10"/>
            <a:ext cx="9143980" cy="68579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333098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76C9B752-504F-4803-92CD-5373B8220C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A5C2A117-93B7-4C54-9DCE-BDD4A5A05B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167148"/>
            <a:ext cx="455228" cy="36908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C262B97F-B393-4C41-A3C9-DD240F9828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0" name="Picture 2" descr="Conclusion…&#10;To protect healthy life, there is an&#10;urgent need to come up with an&#10;enforceable law on Noise&#10;Pollution in each...">
            <a:extLst>
              <a:ext uri="{FF2B5EF4-FFF2-40B4-BE49-F238E27FC236}">
                <a16:creationId xmlns:a16="http://schemas.microsoft.com/office/drawing/2014/main" xmlns="" id="{2D59FEC4-7B13-4D70-9A02-561F19CA7D7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r="4950"/>
          <a:stretch/>
        </p:blipFill>
        <p:spPr bwMode="auto">
          <a:xfrm>
            <a:off x="452628" y="-1"/>
            <a:ext cx="8691372"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602304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E3CD7FE7-1237-41A0-B6C8-B0EFC310C4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EB4E13AA-9A9A-446A-B0A3-443BA34BB5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xmlns="" id="{5FFA6810-6C3D-4754-B472-DF60413D61F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2075420"/>
            <a:ext cx="9036544" cy="4093306"/>
            <a:chOff x="1" y="2075420"/>
            <a:chExt cx="12048729" cy="4093306"/>
          </a:xfrm>
        </p:grpSpPr>
        <p:sp>
          <p:nvSpPr>
            <p:cNvPr id="76" name="Oval 75">
              <a:extLst>
                <a:ext uri="{FF2B5EF4-FFF2-40B4-BE49-F238E27FC236}">
                  <a16:creationId xmlns:a16="http://schemas.microsoft.com/office/drawing/2014/main" xmlns="" id="{66AE6743-377F-445F-BEA9-C06205F9A2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442B6CCC-3F91-450D-B6D9-A69AD95AD8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xmlns="" id="{D0DFE833-928D-4F3D-869D-96E2ECBFBA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xmlns="" id="{4528743D-D268-453F-A979-856B01EDE3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xmlns="" id="{57F62887-64F5-497E-9834-DCB752290C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xmlns="" id="{D5B1BFBC-C81A-4FD9-8F0C-E86F49528F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Rectangle 82">
            <a:extLst>
              <a:ext uri="{FF2B5EF4-FFF2-40B4-BE49-F238E27FC236}">
                <a16:creationId xmlns:a16="http://schemas.microsoft.com/office/drawing/2014/main" xmlns="" id="{FC62434D-2094-4FE0-9DE1-66F7D01E0F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xmlns="" id="{2767291C-F63A-465E-A2D1-04BA96121FE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444654" y="317578"/>
            <a:ext cx="411480" cy="549007"/>
            <a:chOff x="7029447" y="3514725"/>
            <a:chExt cx="1285875" cy="549007"/>
          </a:xfrm>
        </p:grpSpPr>
        <p:cxnSp>
          <p:nvCxnSpPr>
            <p:cNvPr id="86" name="Straight Connector 85">
              <a:extLst>
                <a:ext uri="{FF2B5EF4-FFF2-40B4-BE49-F238E27FC236}">
                  <a16:creationId xmlns:a16="http://schemas.microsoft.com/office/drawing/2014/main" xmlns="" id="{8298E583-ADFC-4231-A720-8DA40070566B}"/>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5665F974-5ECD-4302-9DD8-08014E362C5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6368064C-BF0F-46B1-9621-3188FCA066B4}"/>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E72C4C30-298C-4739-9092-46F6A1B8FCB0}"/>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91" name="Rectangle 90">
            <a:extLst>
              <a:ext uri="{FF2B5EF4-FFF2-40B4-BE49-F238E27FC236}">
                <a16:creationId xmlns:a16="http://schemas.microsoft.com/office/drawing/2014/main" xmlns="" id="{2BCB8B4F-F675-4134-B6FC-FE54CFAB19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xmlns="" id="{A6BBBA07-FBD1-4D0D-9EB9-F7608965F40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645785" y="5940560"/>
            <a:ext cx="1285875" cy="549007"/>
            <a:chOff x="7029447" y="3514725"/>
            <a:chExt cx="1285875" cy="549007"/>
          </a:xfrm>
        </p:grpSpPr>
        <p:cxnSp>
          <p:nvCxnSpPr>
            <p:cNvPr id="94" name="Straight Connector 93">
              <a:extLst>
                <a:ext uri="{FF2B5EF4-FFF2-40B4-BE49-F238E27FC236}">
                  <a16:creationId xmlns:a16="http://schemas.microsoft.com/office/drawing/2014/main" xmlns="" id="{D9951829-5EEF-47EE-8545-8D3A5E54BA0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A9ED10F2-CC2D-4FC7-881A-E96C0ED5CE35}"/>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1C62961C-06BA-45D9-B417-1C944EC79C9D}"/>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1DF2C56B-9B90-4CC1-A932-191196ECD96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23554" name="Picture 2" descr="Noise pollution,sources,causes and effects">
            <a:extLst>
              <a:ext uri="{FF2B5EF4-FFF2-40B4-BE49-F238E27FC236}">
                <a16:creationId xmlns:a16="http://schemas.microsoft.com/office/drawing/2014/main" xmlns="" id="{E1E219EF-8EEF-47F0-9FD8-83857C6B53B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r="2063"/>
          <a:stretch/>
        </p:blipFill>
        <p:spPr bwMode="auto">
          <a:xfrm>
            <a:off x="559642" y="-2704"/>
            <a:ext cx="8041430" cy="615812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9" name="Group 98">
            <a:extLst>
              <a:ext uri="{FF2B5EF4-FFF2-40B4-BE49-F238E27FC236}">
                <a16:creationId xmlns:a16="http://schemas.microsoft.com/office/drawing/2014/main" xmlns="" id="{C34AA602-4B49-4D15-8863-224D616449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6200000">
            <a:off x="403532" y="218300"/>
            <a:ext cx="304800" cy="322326"/>
            <a:chOff x="215328" y="-46937"/>
            <a:chExt cx="304800" cy="2773841"/>
          </a:xfrm>
        </p:grpSpPr>
        <p:cxnSp>
          <p:nvCxnSpPr>
            <p:cNvPr id="100" name="Straight Connector 99">
              <a:extLst>
                <a:ext uri="{FF2B5EF4-FFF2-40B4-BE49-F238E27FC236}">
                  <a16:creationId xmlns:a16="http://schemas.microsoft.com/office/drawing/2014/main" xmlns="" id="{1CD88F4A-289F-494D-A4CD-EB62E9964D6B}"/>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xmlns="" id="{65FFD160-7805-4E0F-8446-1AEF0EAC396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xmlns="" id="{9380878C-0C82-41C3-92B9-EAEEF239FED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6501211B-61E0-419D-BC8B-62C16B896008}"/>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5864089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8" name="Picture 2" descr="Noise pollution,sources,causes and effects">
            <a:extLst>
              <a:ext uri="{FF2B5EF4-FFF2-40B4-BE49-F238E27FC236}">
                <a16:creationId xmlns:a16="http://schemas.microsoft.com/office/drawing/2014/main" xmlns="" id="{7BD65869-57C2-47B5-94B7-3CF7341DAAE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a:stretch/>
        </p:blipFill>
        <p:spPr bwMode="auto">
          <a:xfrm>
            <a:off x="20" y="-1"/>
            <a:ext cx="914398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1" name="Freeform: Shape 70">
            <a:extLst>
              <a:ext uri="{FF2B5EF4-FFF2-40B4-BE49-F238E27FC236}">
                <a16:creationId xmlns:a16="http://schemas.microsoft.com/office/drawing/2014/main" xmlns="" id="{B1193618-4E25-4CA2-A90E-01462093F1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396030" y="1828154"/>
            <a:ext cx="1747970" cy="5029846"/>
          </a:xfrm>
          <a:custGeom>
            <a:avLst/>
            <a:gdLst>
              <a:gd name="connsiteX0" fmla="*/ 0 w 2330626"/>
              <a:gd name="connsiteY0" fmla="*/ 0 h 5029846"/>
              <a:gd name="connsiteX1" fmla="*/ 0 w 2330626"/>
              <a:gd name="connsiteY1" fmla="*/ 5029846 h 5029846"/>
              <a:gd name="connsiteX2" fmla="*/ 2330626 w 2330626"/>
              <a:gd name="connsiteY2" fmla="*/ 5029846 h 5029846"/>
            </a:gdLst>
            <a:ahLst/>
            <a:cxnLst>
              <a:cxn ang="0">
                <a:pos x="connsiteX0" y="connsiteY0"/>
              </a:cxn>
              <a:cxn ang="0">
                <a:pos x="connsiteX1" y="connsiteY1"/>
              </a:cxn>
              <a:cxn ang="0">
                <a:pos x="connsiteX2" y="connsiteY2"/>
              </a:cxn>
            </a:cxnLst>
            <a:rect l="l" t="t" r="r" b="b"/>
            <a:pathLst>
              <a:path w="2330626" h="5029846">
                <a:moveTo>
                  <a:pt x="0" y="0"/>
                </a:moveTo>
                <a:lnTo>
                  <a:pt x="0" y="5029846"/>
                </a:lnTo>
                <a:lnTo>
                  <a:pt x="2330626" y="5029846"/>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xmlns="" val="2296897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AIR POLLUTION</a:t>
            </a:r>
          </a:p>
        </p:txBody>
      </p:sp>
      <p:sp>
        <p:nvSpPr>
          <p:cNvPr id="3" name="Content Placeholder 2"/>
          <p:cNvSpPr>
            <a:spLocks noGrp="1"/>
          </p:cNvSpPr>
          <p:nvPr>
            <p:ph idx="1"/>
          </p:nvPr>
        </p:nvSpPr>
        <p:spPr/>
        <p:txBody>
          <a:bodyPr>
            <a:normAutofit lnSpcReduction="10000"/>
          </a:bodyPr>
          <a:lstStyle/>
          <a:p>
            <a:r>
              <a:rPr lang="en-IN" sz="2400" dirty="0"/>
              <a:t>The process by which some natural phenomenon or human activities increase the amount of solid waste or concentration of gases other than oxygen in the air which are harmful to man and his environment.</a:t>
            </a:r>
          </a:p>
          <a:p>
            <a:r>
              <a:rPr lang="en-IN" sz="2400" dirty="0"/>
              <a:t>TYPES OF AIR POLLUTANT: 1. </a:t>
            </a:r>
            <a:r>
              <a:rPr lang="en-IN" sz="2400" u="sng" dirty="0"/>
              <a:t>Gaseous pollutants- </a:t>
            </a:r>
            <a:r>
              <a:rPr lang="en-IN" sz="2400" dirty="0"/>
              <a:t>Important  gaseous pollutants are carbon </a:t>
            </a:r>
            <a:r>
              <a:rPr lang="en-IN" sz="2400" dirty="0" err="1"/>
              <a:t>di</a:t>
            </a:r>
            <a:r>
              <a:rPr lang="en-IN" sz="2400" dirty="0"/>
              <a:t> oxide, carbon mono oxide, oxides of nitrogen, sulphur, hydrogen sulphide, hydrocarbons, ozone and other oxidant.</a:t>
            </a:r>
          </a:p>
          <a:p>
            <a:r>
              <a:rPr lang="en-IN" sz="2400" dirty="0"/>
              <a:t>2. </a:t>
            </a:r>
            <a:r>
              <a:rPr lang="en-IN" sz="2400" u="sng" dirty="0"/>
              <a:t>Particulate pollutants-  </a:t>
            </a:r>
            <a:r>
              <a:rPr lang="en-IN" sz="2400" dirty="0"/>
              <a:t>Air borne particulate materials consists of both solid and liquid particles. They vary in size, ranging from 0.01micron to 20 micron. Particles with least diameter are present in aerosols.</a:t>
            </a:r>
            <a:endParaRPr lang="en-IN" sz="2400" u="sng"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2" descr="Noise pollution,sources,causes and effects">
            <a:extLst>
              <a:ext uri="{FF2B5EF4-FFF2-40B4-BE49-F238E27FC236}">
                <a16:creationId xmlns:a16="http://schemas.microsoft.com/office/drawing/2014/main" xmlns="" id="{C60E0DAA-8835-4983-9F6D-5FB570642E9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a:stretch/>
        </p:blipFill>
        <p:spPr bwMode="auto">
          <a:xfrm>
            <a:off x="20" y="10"/>
            <a:ext cx="9143980" cy="68579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541255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6626" name="Picture 2" descr="Noise pollution,sources,causes and effects">
            <a:extLst>
              <a:ext uri="{FF2B5EF4-FFF2-40B4-BE49-F238E27FC236}">
                <a16:creationId xmlns:a16="http://schemas.microsoft.com/office/drawing/2014/main" xmlns="" id="{63BAAD51-AFE8-4158-8E52-BD1FC1C5842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r="2" b="4336"/>
          <a:stretch/>
        </p:blipFill>
        <p:spPr bwMode="auto">
          <a:xfrm>
            <a:off x="241299" y="321733"/>
            <a:ext cx="8661401" cy="62145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8395453"/>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2" descr="Noise pollution,sources,causes and effects">
            <a:extLst>
              <a:ext uri="{FF2B5EF4-FFF2-40B4-BE49-F238E27FC236}">
                <a16:creationId xmlns:a16="http://schemas.microsoft.com/office/drawing/2014/main" xmlns="" id="{A9AED0E1-F1C3-4E47-A17B-15E3B106490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a:stretch/>
        </p:blipFill>
        <p:spPr bwMode="auto">
          <a:xfrm>
            <a:off x="20" y="10"/>
            <a:ext cx="9143980" cy="68579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861518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8674" name="Picture 2" descr="Noise pollution,sources,causes and effects">
            <a:extLst>
              <a:ext uri="{FF2B5EF4-FFF2-40B4-BE49-F238E27FC236}">
                <a16:creationId xmlns:a16="http://schemas.microsoft.com/office/drawing/2014/main" xmlns="" id="{A057A37B-3A1C-4C37-86F3-D3D2AF31B77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r="2" b="4336"/>
          <a:stretch/>
        </p:blipFill>
        <p:spPr bwMode="auto">
          <a:xfrm>
            <a:off x="241299" y="321733"/>
            <a:ext cx="8661401" cy="62145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2386990"/>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6E845A-EE45-482E-95F6-B7EE05E4DF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12213586-4BCE-46DB-A579-1643CE224A16}"/>
              </a:ext>
            </a:extLst>
          </p:cNvPr>
          <p:cNvSpPr>
            <a:spLocks noGrp="1"/>
          </p:cNvSpPr>
          <p:nvPr>
            <p:ph idx="1"/>
          </p:nvPr>
        </p:nvSpPr>
        <p:spPr/>
        <p:txBody>
          <a:bodyPr/>
          <a:lstStyle/>
          <a:p>
            <a:pPr marL="0" indent="0">
              <a:buNone/>
            </a:pPr>
            <a:r>
              <a:rPr lang="en-US" dirty="0"/>
              <a:t>                  </a:t>
            </a:r>
          </a:p>
          <a:p>
            <a:pPr marL="0" indent="0">
              <a:buNone/>
            </a:pPr>
            <a:endParaRPr lang="en-US" dirty="0"/>
          </a:p>
          <a:p>
            <a:pPr marL="0" indent="0">
              <a:buNone/>
            </a:pPr>
            <a:endParaRPr lang="en-US" dirty="0"/>
          </a:p>
          <a:p>
            <a:pPr marL="0" indent="0" algn="ctr">
              <a:buNone/>
            </a:pPr>
            <a:r>
              <a:rPr lang="en-US" dirty="0"/>
              <a:t>SOIL OR LAND POLLUTION</a:t>
            </a:r>
          </a:p>
        </p:txBody>
      </p:sp>
    </p:spTree>
    <p:extLst>
      <p:ext uri="{BB962C8B-B14F-4D97-AF65-F5344CB8AC3E}">
        <p14:creationId xmlns:p14="http://schemas.microsoft.com/office/powerpoint/2010/main" xmlns="" val="9900929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293BDFEB-6C35-427A-8B95-367BEC8F9DD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a:stretch/>
        </p:blipFill>
        <p:spPr bwMode="auto">
          <a:xfrm>
            <a:off x="20" y="10"/>
            <a:ext cx="9143980" cy="68579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83926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 Solid Wastes&#10;Comes from homes, cattle sheds,&#10;agricultural fields, industries and&#10;many other places and get&#10;accumulated i...">
            <a:extLst>
              <a:ext uri="{FF2B5EF4-FFF2-40B4-BE49-F238E27FC236}">
                <a16:creationId xmlns:a16="http://schemas.microsoft.com/office/drawing/2014/main" xmlns="" id="{A59F5774-6AA9-4FD5-A752-5E7391E37F1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a:stretch/>
        </p:blipFill>
        <p:spPr bwMode="auto">
          <a:xfrm>
            <a:off x="20" y="10"/>
            <a:ext cx="9143980" cy="68579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189204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xmlns="" id="{D5C21A1C-E734-4E4A-9102-BE648B146DD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a:stretch/>
        </p:blipFill>
        <p:spPr bwMode="auto">
          <a:xfrm>
            <a:off x="20" y="10"/>
            <a:ext cx="9143980" cy="68579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664036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xmlns="" id="{AEEB1304-C0D5-4480-9359-ABE4359654E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r="2" b="4336"/>
          <a:stretch/>
        </p:blipFill>
        <p:spPr bwMode="auto">
          <a:xfrm>
            <a:off x="241299" y="321733"/>
            <a:ext cx="8661401" cy="62145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18906574"/>
      </p:ext>
    </p:extLst>
  </p:cSld>
  <p:clrMapOvr>
    <a:overrideClrMapping bg1="dk1" tx1="lt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14995E8B-DB3C-4E23-9186-1613402BFD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CF21E7C5-2080-4549-97AA-9A66882577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xmlns="" id="{58454601-8C5B-41C4-8012-BF42AE4E16F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2075420"/>
            <a:ext cx="9036544" cy="4093306"/>
            <a:chOff x="1" y="2075420"/>
            <a:chExt cx="12048729" cy="4093306"/>
          </a:xfrm>
        </p:grpSpPr>
        <p:sp>
          <p:nvSpPr>
            <p:cNvPr id="76" name="Oval 75">
              <a:extLst>
                <a:ext uri="{FF2B5EF4-FFF2-40B4-BE49-F238E27FC236}">
                  <a16:creationId xmlns:a16="http://schemas.microsoft.com/office/drawing/2014/main" xmlns="" id="{7DC402C5-77D9-4E58-85B2-94FDC43054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1D68ED91-A5B1-47B2-93BF-9A7136A89B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xmlns="" id="{BE7D0AA1-7663-4AEB-906F-8C19834874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xmlns="" id="{FD0B5082-766B-4B9B-95AE-8345369B68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xmlns="" id="{C6EA71F2-5221-4164-8741-7AFF97E221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xmlns="" id="{A53567A6-853B-47EF-8846-22A1C04687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Rectangle 82">
            <a:extLst>
              <a:ext uri="{FF2B5EF4-FFF2-40B4-BE49-F238E27FC236}">
                <a16:creationId xmlns:a16="http://schemas.microsoft.com/office/drawing/2014/main" xmlns="" id="{57957B04-C024-4B5F-B7C3-20FAE3F1D3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xmlns="" id="{C6FBFCE4-B693-49EB-9CE1-4420332195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xmlns="" id="{8FFC4225-9683-4D55-8686-FCDDB8BCBF3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645785" y="5940560"/>
            <a:ext cx="1285875" cy="549007"/>
            <a:chOff x="7029447" y="3514725"/>
            <a:chExt cx="1285875" cy="549007"/>
          </a:xfrm>
        </p:grpSpPr>
        <p:cxnSp>
          <p:nvCxnSpPr>
            <p:cNvPr id="88" name="Straight Connector 87">
              <a:extLst>
                <a:ext uri="{FF2B5EF4-FFF2-40B4-BE49-F238E27FC236}">
                  <a16:creationId xmlns:a16="http://schemas.microsoft.com/office/drawing/2014/main" xmlns="" id="{23CC42CD-CAE0-4CF0-B118-067FD44AE1E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C53ED46F-B155-4F61-89A2-9811AA0F3B4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xmlns="" id="{083B7973-20C3-4DB8-B3E0-064793F7A9A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DF30D744-3746-48BB-92A0-20B891DE868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7170" name="Picture 2" descr="The solid wastes like garbage&#10;destroy the natural beauty and&#10;become a breeding ground for&#10;mosquitoes     which      spread...">
            <a:extLst>
              <a:ext uri="{FF2B5EF4-FFF2-40B4-BE49-F238E27FC236}">
                <a16:creationId xmlns:a16="http://schemas.microsoft.com/office/drawing/2014/main" xmlns="" id="{A5C29621-7A21-4955-8D83-790E9430FBD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t="1632" r="2" b="4464"/>
          <a:stretch/>
        </p:blipFill>
        <p:spPr bwMode="auto">
          <a:xfrm>
            <a:off x="559642" y="491900"/>
            <a:ext cx="8041430" cy="566351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3" name="Group 92">
            <a:extLst>
              <a:ext uri="{FF2B5EF4-FFF2-40B4-BE49-F238E27FC236}">
                <a16:creationId xmlns:a16="http://schemas.microsoft.com/office/drawing/2014/main" xmlns="" id="{2993EE7D-6C2F-43A3-9C60-0C79DB9E529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6200000">
            <a:off x="403532" y="680254"/>
            <a:ext cx="304800" cy="322326"/>
            <a:chOff x="215328" y="-46937"/>
            <a:chExt cx="304800" cy="2773841"/>
          </a:xfrm>
        </p:grpSpPr>
        <p:cxnSp>
          <p:nvCxnSpPr>
            <p:cNvPr id="94" name="Straight Connector 93">
              <a:extLst>
                <a:ext uri="{FF2B5EF4-FFF2-40B4-BE49-F238E27FC236}">
                  <a16:creationId xmlns:a16="http://schemas.microsoft.com/office/drawing/2014/main" xmlns="" id="{4F4095D5-6DE8-4CF4-8418-1C6822E1648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33CD50F6-3A5C-4547-BD23-ACBD8E3913D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6912E168-78F1-4E05-A8A5-65F2BAF5969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7315E977-7B29-4DD8-9B9E-C63D97DF307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636269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AIR POLLUTION</a:t>
            </a:r>
          </a:p>
        </p:txBody>
      </p:sp>
      <p:sp>
        <p:nvSpPr>
          <p:cNvPr id="3" name="Content Placeholder 2"/>
          <p:cNvSpPr>
            <a:spLocks noGrp="1"/>
          </p:cNvSpPr>
          <p:nvPr>
            <p:ph idx="1"/>
          </p:nvPr>
        </p:nvSpPr>
        <p:spPr/>
        <p:txBody>
          <a:bodyPr>
            <a:normAutofit/>
          </a:bodyPr>
          <a:lstStyle/>
          <a:p>
            <a:r>
              <a:rPr lang="en-IN" sz="2400" dirty="0"/>
              <a:t>SOURCES OF AIR POLLUTION</a:t>
            </a:r>
          </a:p>
          <a:p>
            <a:pPr>
              <a:buNone/>
            </a:pPr>
            <a:r>
              <a:rPr lang="en-IN" sz="2400" dirty="0"/>
              <a:t>1.Point sources- These are sources which cause direct release of air pollutants. </a:t>
            </a:r>
          </a:p>
          <a:p>
            <a:pPr>
              <a:buNone/>
            </a:pPr>
            <a:r>
              <a:rPr lang="en-IN" sz="2400" dirty="0"/>
              <a:t>Examples: The emission of gases from industry through a chimney.</a:t>
            </a:r>
          </a:p>
          <a:p>
            <a:pPr>
              <a:buNone/>
            </a:pPr>
            <a:r>
              <a:rPr lang="en-IN" sz="2400" dirty="0"/>
              <a:t>2. Non point sources-These are sources which release substances which are capable of undergoing chemical reactions in the atmosphere to generate air pollutants.</a:t>
            </a:r>
          </a:p>
          <a:p>
            <a:pPr>
              <a:buNone/>
            </a:pPr>
            <a:r>
              <a:rPr lang="en-IN" sz="2400" dirty="0"/>
              <a:t>3. Man made or anthropogenic sources- These are sources which generate air pollutant by human activities.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16C5FA50-8D52-4617-AF91-5C7B1C835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rgbClr val="3E5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45E6A37-BD2C-483D-A0F7-0DC437B66F45}"/>
              </a:ext>
            </a:extLst>
          </p:cNvPr>
          <p:cNvSpPr>
            <a:spLocks noGrp="1"/>
          </p:cNvSpPr>
          <p:nvPr>
            <p:ph type="title"/>
          </p:nvPr>
        </p:nvSpPr>
        <p:spPr>
          <a:xfrm>
            <a:off x="6820122" y="618681"/>
            <a:ext cx="1960404" cy="4794567"/>
          </a:xfrm>
        </p:spPr>
        <p:txBody>
          <a:bodyPr vert="horz" lIns="91440" tIns="45720" rIns="91440" bIns="45720" rtlCol="0" anchor="ctr">
            <a:normAutofit/>
          </a:bodyPr>
          <a:lstStyle/>
          <a:p>
            <a:pPr algn="l">
              <a:lnSpc>
                <a:spcPct val="90000"/>
              </a:lnSpc>
            </a:pPr>
            <a:endParaRPr lang="en-US" sz="3100">
              <a:solidFill>
                <a:srgbClr val="FFFFFF"/>
              </a:solidFill>
            </a:endParaRPr>
          </a:p>
        </p:txBody>
      </p:sp>
      <p:sp>
        <p:nvSpPr>
          <p:cNvPr id="73" name="Rounded Rectangle 9">
            <a:extLst>
              <a:ext uri="{FF2B5EF4-FFF2-40B4-BE49-F238E27FC236}">
                <a16:creationId xmlns:a16="http://schemas.microsoft.com/office/drawing/2014/main" xmlns="" id="{E223798C-12AD-4B0C-A50C-D676347D67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xmlns="" id="{67730D3C-09B0-45FA-A2F8-DF8409667F7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l="10767" r="5435" b="1"/>
          <a:stretch/>
        </p:blipFill>
        <p:spPr bwMode="auto">
          <a:xfrm>
            <a:off x="732188" y="942538"/>
            <a:ext cx="5372416" cy="4808332"/>
          </a:xfrm>
          <a:prstGeom prst="rect">
            <a:avLst/>
          </a:prstGeom>
          <a:noFill/>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79654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Disposal of Wastes”-means ‘to get rid of waste’.&#10; The disposal of waste should be done in a&#10; scientific way. There are di...">
            <a:extLst>
              <a:ext uri="{FF2B5EF4-FFF2-40B4-BE49-F238E27FC236}">
                <a16:creationId xmlns:a16="http://schemas.microsoft.com/office/drawing/2014/main" xmlns="" id="{FCEB21A5-532F-44CF-AC3D-FF063E27594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a:stretch/>
        </p:blipFill>
        <p:spPr bwMode="auto">
          <a:xfrm>
            <a:off x="20" y="10"/>
            <a:ext cx="9143980" cy="68579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79752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Landfills&#10;         Most of the solid&#10;     wastes in urban areas&#10;     are buried in low-lying&#10;     areas to level the&#10;     ...">
            <a:extLst>
              <a:ext uri="{FF2B5EF4-FFF2-40B4-BE49-F238E27FC236}">
                <a16:creationId xmlns:a16="http://schemas.microsoft.com/office/drawing/2014/main" xmlns="" id="{097758AC-B4BF-4B9C-BD96-022C90A19A4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xmlns="" val="0"/>
              </a:ext>
            </a:extLst>
          </a:blip>
          <a:srcRect/>
          <a:stretch/>
        </p:blipFill>
        <p:spPr bwMode="auto">
          <a:xfrm>
            <a:off x="20" y="10"/>
            <a:ext cx="9143980" cy="68579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099336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Recycling&#10;     It is the method of recovery and processing of&#10;     Biodegradable wastes or materials after they&#10;     have ...">
            <a:extLst>
              <a:ext uri="{FF2B5EF4-FFF2-40B4-BE49-F238E27FC236}">
                <a16:creationId xmlns:a16="http://schemas.microsoft.com/office/drawing/2014/main" xmlns="" id="{0B20FB46-2C86-4D05-BA8F-484D52EA12A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a:stretch/>
        </p:blipFill>
        <p:spPr bwMode="auto">
          <a:xfrm>
            <a:off x="20" y="10"/>
            <a:ext cx="9143980" cy="68579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2966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14995E8B-DB3C-4E23-9186-1613402BFD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CF21E7C5-2080-4549-97AA-9A66882577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xmlns="" id="{58454601-8C5B-41C4-8012-BF42AE4E16F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2075420"/>
            <a:ext cx="9036544" cy="4093306"/>
            <a:chOff x="1" y="2075420"/>
            <a:chExt cx="12048729" cy="4093306"/>
          </a:xfrm>
        </p:grpSpPr>
        <p:sp>
          <p:nvSpPr>
            <p:cNvPr id="76" name="Oval 75">
              <a:extLst>
                <a:ext uri="{FF2B5EF4-FFF2-40B4-BE49-F238E27FC236}">
                  <a16:creationId xmlns:a16="http://schemas.microsoft.com/office/drawing/2014/main" xmlns="" id="{7DC402C5-77D9-4E58-85B2-94FDC43054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1D68ED91-A5B1-47B2-93BF-9A7136A89B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xmlns="" id="{BE7D0AA1-7663-4AEB-906F-8C19834874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xmlns="" id="{FD0B5082-766B-4B9B-95AE-8345369B68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xmlns="" id="{C6EA71F2-5221-4164-8741-7AFF97E221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xmlns="" id="{A53567A6-853B-47EF-8846-22A1C04687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Rectangle 82">
            <a:extLst>
              <a:ext uri="{FF2B5EF4-FFF2-40B4-BE49-F238E27FC236}">
                <a16:creationId xmlns:a16="http://schemas.microsoft.com/office/drawing/2014/main" xmlns="" id="{57957B04-C024-4B5F-B7C3-20FAE3F1D3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xmlns="" id="{C6FBFCE4-B693-49EB-9CE1-4420332195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xmlns="" id="{8FFC4225-9683-4D55-8686-FCDDB8BCBF3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645785" y="5940560"/>
            <a:ext cx="1285875" cy="549007"/>
            <a:chOff x="7029447" y="3514725"/>
            <a:chExt cx="1285875" cy="549007"/>
          </a:xfrm>
        </p:grpSpPr>
        <p:cxnSp>
          <p:nvCxnSpPr>
            <p:cNvPr id="88" name="Straight Connector 87">
              <a:extLst>
                <a:ext uri="{FF2B5EF4-FFF2-40B4-BE49-F238E27FC236}">
                  <a16:creationId xmlns:a16="http://schemas.microsoft.com/office/drawing/2014/main" xmlns="" id="{23CC42CD-CAE0-4CF0-B118-067FD44AE1E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C53ED46F-B155-4F61-89A2-9811AA0F3B4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xmlns="" id="{083B7973-20C3-4DB8-B3E0-064793F7A9A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DF30D744-3746-48BB-92A0-20B891DE868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11266" name="Picture 2" descr="Incineration&#10;     It means ‘reduction to ashes’. The burning of a&#10;     substance at high temperature to form ash is called...">
            <a:extLst>
              <a:ext uri="{FF2B5EF4-FFF2-40B4-BE49-F238E27FC236}">
                <a16:creationId xmlns:a16="http://schemas.microsoft.com/office/drawing/2014/main" xmlns="" id="{7300B8D9-4C80-4698-8761-1565597C13B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r="2" b="6096"/>
          <a:stretch/>
        </p:blipFill>
        <p:spPr bwMode="auto">
          <a:xfrm>
            <a:off x="559642" y="491900"/>
            <a:ext cx="8041430" cy="566351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3" name="Group 92">
            <a:extLst>
              <a:ext uri="{FF2B5EF4-FFF2-40B4-BE49-F238E27FC236}">
                <a16:creationId xmlns:a16="http://schemas.microsoft.com/office/drawing/2014/main" xmlns="" id="{2993EE7D-6C2F-43A3-9C60-0C79DB9E529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6200000">
            <a:off x="403532" y="680254"/>
            <a:ext cx="304800" cy="322326"/>
            <a:chOff x="215328" y="-46937"/>
            <a:chExt cx="304800" cy="2773841"/>
          </a:xfrm>
        </p:grpSpPr>
        <p:cxnSp>
          <p:nvCxnSpPr>
            <p:cNvPr id="94" name="Straight Connector 93">
              <a:extLst>
                <a:ext uri="{FF2B5EF4-FFF2-40B4-BE49-F238E27FC236}">
                  <a16:creationId xmlns:a16="http://schemas.microsoft.com/office/drawing/2014/main" xmlns="" id="{4F4095D5-6DE8-4CF4-8418-1C6822E1648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33CD50F6-3A5C-4547-BD23-ACBD8E3913D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6912E168-78F1-4E05-A8A5-65F2BAF5969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7315E977-7B29-4DD8-9B9E-C63D97DF307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1004800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14995E8B-DB3C-4E23-9186-1613402BFD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CF21E7C5-2080-4549-97AA-9A66882577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xmlns="" id="{58454601-8C5B-41C4-8012-BF42AE4E16F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2075420"/>
            <a:ext cx="9036544" cy="4093306"/>
            <a:chOff x="1" y="2075420"/>
            <a:chExt cx="12048729" cy="4093306"/>
          </a:xfrm>
        </p:grpSpPr>
        <p:sp>
          <p:nvSpPr>
            <p:cNvPr id="76" name="Oval 75">
              <a:extLst>
                <a:ext uri="{FF2B5EF4-FFF2-40B4-BE49-F238E27FC236}">
                  <a16:creationId xmlns:a16="http://schemas.microsoft.com/office/drawing/2014/main" xmlns="" id="{7DC402C5-77D9-4E58-85B2-94FDC43054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1D68ED91-A5B1-47B2-93BF-9A7136A89B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xmlns="" id="{BE7D0AA1-7663-4AEB-906F-8C19834874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xmlns="" id="{FD0B5082-766B-4B9B-95AE-8345369B68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xmlns="" id="{C6EA71F2-5221-4164-8741-7AFF97E221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xmlns="" id="{A53567A6-853B-47EF-8846-22A1C04687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Rectangle 82">
            <a:extLst>
              <a:ext uri="{FF2B5EF4-FFF2-40B4-BE49-F238E27FC236}">
                <a16:creationId xmlns:a16="http://schemas.microsoft.com/office/drawing/2014/main" xmlns="" id="{57957B04-C024-4B5F-B7C3-20FAE3F1D3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xmlns="" id="{C6FBFCE4-B693-49EB-9CE1-4420332195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xmlns="" id="{8FFC4225-9683-4D55-8686-FCDDB8BCBF3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645785" y="5940560"/>
            <a:ext cx="1285875" cy="549007"/>
            <a:chOff x="7029447" y="3514725"/>
            <a:chExt cx="1285875" cy="549007"/>
          </a:xfrm>
        </p:grpSpPr>
        <p:cxnSp>
          <p:nvCxnSpPr>
            <p:cNvPr id="88" name="Straight Connector 87">
              <a:extLst>
                <a:ext uri="{FF2B5EF4-FFF2-40B4-BE49-F238E27FC236}">
                  <a16:creationId xmlns:a16="http://schemas.microsoft.com/office/drawing/2014/main" xmlns="" id="{23CC42CD-CAE0-4CF0-B118-067FD44AE1E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C53ED46F-B155-4F61-89A2-9811AA0F3B4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xmlns="" id="{083B7973-20C3-4DB8-B3E0-064793F7A9A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DF30D744-3746-48BB-92A0-20B891DE868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12290" name="Picture 2" descr="Production of Biogas &amp; Manure&#10;In this method Cow dung is fed into biogas plants&#10;  to produce biogas and obtain manure.&#10; ">
            <a:extLst>
              <a:ext uri="{FF2B5EF4-FFF2-40B4-BE49-F238E27FC236}">
                <a16:creationId xmlns:a16="http://schemas.microsoft.com/office/drawing/2014/main" xmlns="" id="{B2686783-E008-4CB8-8674-E773280512E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t="1230" r="2" b="4866"/>
          <a:stretch/>
        </p:blipFill>
        <p:spPr bwMode="auto">
          <a:xfrm>
            <a:off x="559642" y="491900"/>
            <a:ext cx="8041430" cy="566351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3" name="Group 92">
            <a:extLst>
              <a:ext uri="{FF2B5EF4-FFF2-40B4-BE49-F238E27FC236}">
                <a16:creationId xmlns:a16="http://schemas.microsoft.com/office/drawing/2014/main" xmlns="" id="{2993EE7D-6C2F-43A3-9C60-0C79DB9E529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6200000">
            <a:off x="403532" y="680254"/>
            <a:ext cx="304800" cy="322326"/>
            <a:chOff x="215328" y="-46937"/>
            <a:chExt cx="304800" cy="2773841"/>
          </a:xfrm>
        </p:grpSpPr>
        <p:cxnSp>
          <p:nvCxnSpPr>
            <p:cNvPr id="94" name="Straight Connector 93">
              <a:extLst>
                <a:ext uri="{FF2B5EF4-FFF2-40B4-BE49-F238E27FC236}">
                  <a16:creationId xmlns:a16="http://schemas.microsoft.com/office/drawing/2014/main" xmlns="" id="{4F4095D5-6DE8-4CF4-8418-1C6822E1648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33CD50F6-3A5C-4547-BD23-ACBD8E3913D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6912E168-78F1-4E05-A8A5-65F2BAF5969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7315E977-7B29-4DD8-9B9E-C63D97DF307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9289681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descr="THE   END&#10; ">
            <a:extLst>
              <a:ext uri="{FF2B5EF4-FFF2-40B4-BE49-F238E27FC236}">
                <a16:creationId xmlns:a16="http://schemas.microsoft.com/office/drawing/2014/main" xmlns="" id="{12B2D4B5-8524-43AE-9575-951B927DE19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a:stretch/>
        </p:blipFill>
        <p:spPr bwMode="auto">
          <a:xfrm>
            <a:off x="20" y="10"/>
            <a:ext cx="9143980" cy="68579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5653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AIR POLLUTION</a:t>
            </a:r>
          </a:p>
        </p:txBody>
      </p:sp>
      <p:sp>
        <p:nvSpPr>
          <p:cNvPr id="3" name="Content Placeholder 2"/>
          <p:cNvSpPr>
            <a:spLocks noGrp="1"/>
          </p:cNvSpPr>
          <p:nvPr>
            <p:ph idx="1"/>
          </p:nvPr>
        </p:nvSpPr>
        <p:spPr/>
        <p:txBody>
          <a:bodyPr>
            <a:normAutofit fontScale="92500"/>
          </a:bodyPr>
          <a:lstStyle/>
          <a:p>
            <a:pPr>
              <a:buNone/>
            </a:pPr>
            <a:r>
              <a:rPr lang="en-IN" sz="2400" dirty="0"/>
              <a:t>CLASSIFICATION OF AIR POLLUTANT- 1. GASEOUS AIR POLLUTANT– Sulphur </a:t>
            </a:r>
            <a:r>
              <a:rPr lang="en-IN" sz="2400" dirty="0" err="1"/>
              <a:t>di</a:t>
            </a:r>
            <a:r>
              <a:rPr lang="en-IN" sz="2400" dirty="0"/>
              <a:t> oxide, nitrogen oxides, carbon mono oxides, carbon </a:t>
            </a:r>
            <a:r>
              <a:rPr lang="en-IN" sz="2400" dirty="0" err="1"/>
              <a:t>di</a:t>
            </a:r>
            <a:r>
              <a:rPr lang="en-IN" sz="2400" dirty="0"/>
              <a:t> oxides.</a:t>
            </a:r>
          </a:p>
          <a:p>
            <a:pPr>
              <a:buNone/>
            </a:pPr>
            <a:r>
              <a:rPr lang="en-IN" sz="2400" dirty="0"/>
              <a:t>2. PARTICULATE AIR POLLUTANT- Dust, mist, fumes, smoke, aerosols, fog, fly ash soot, smog etc.</a:t>
            </a:r>
          </a:p>
          <a:p>
            <a:pPr>
              <a:buNone/>
            </a:pPr>
            <a:r>
              <a:rPr lang="en-IN" sz="2400" dirty="0"/>
              <a:t>3. PRIMARY AIR POLLUTANT- Directly emitted from the sources like carbon </a:t>
            </a:r>
            <a:r>
              <a:rPr lang="en-IN" sz="2400" dirty="0" err="1"/>
              <a:t>di</a:t>
            </a:r>
            <a:r>
              <a:rPr lang="en-IN" sz="2400" dirty="0"/>
              <a:t> oxide, sulphur </a:t>
            </a:r>
            <a:r>
              <a:rPr lang="en-IN" sz="2400" dirty="0" err="1"/>
              <a:t>di</a:t>
            </a:r>
            <a:r>
              <a:rPr lang="en-IN" sz="2400" dirty="0"/>
              <a:t> oxides, smoke etc.</a:t>
            </a:r>
          </a:p>
          <a:p>
            <a:pPr>
              <a:buNone/>
            </a:pPr>
            <a:r>
              <a:rPr lang="en-IN" sz="2400" dirty="0"/>
              <a:t>4. SECONDARY AIR POLLUTANT- Formed by chemical reactions among primary pollutants and chemical species present in atmosphere.</a:t>
            </a:r>
          </a:p>
          <a:p>
            <a:pPr>
              <a:buNone/>
            </a:pPr>
            <a:r>
              <a:rPr lang="en-IN" sz="2400" dirty="0"/>
              <a:t>5. INDOOR AIR POLLUTANT- Mosquito repellant,pesticides,paints,glues,varnishes,cigaratte,smoke etc.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DIFFERENT TYPES OF AIR POLLUTANTS AND THEIR CONSEQUENCES</a:t>
            </a:r>
          </a:p>
        </p:txBody>
      </p:sp>
      <p:sp>
        <p:nvSpPr>
          <p:cNvPr id="3" name="Content Placeholder 2"/>
          <p:cNvSpPr>
            <a:spLocks noGrp="1"/>
          </p:cNvSpPr>
          <p:nvPr>
            <p:ph idx="1"/>
          </p:nvPr>
        </p:nvSpPr>
        <p:spPr/>
        <p:txBody>
          <a:bodyPr/>
          <a:lstStyle/>
          <a:p>
            <a:pPr>
              <a:buNone/>
            </a:pPr>
            <a:r>
              <a:rPr lang="en-IN" dirty="0"/>
              <a:t> Carbon monoxides– Sources</a:t>
            </a:r>
            <a:r>
              <a:rPr lang="en-IN" sz="2400" dirty="0"/>
              <a:t>: 1. Forest Fire</a:t>
            </a:r>
          </a:p>
          <a:p>
            <a:pPr>
              <a:buNone/>
            </a:pPr>
            <a:r>
              <a:rPr lang="en-IN" sz="2400" dirty="0"/>
              <a:t>2. Agricultural burning</a:t>
            </a:r>
          </a:p>
          <a:p>
            <a:pPr>
              <a:buNone/>
            </a:pPr>
            <a:r>
              <a:rPr lang="en-IN" sz="2400" dirty="0"/>
              <a:t>3. Incomplete combustion of fossil fuels</a:t>
            </a:r>
          </a:p>
          <a:p>
            <a:pPr>
              <a:buNone/>
            </a:pPr>
            <a:r>
              <a:rPr lang="en-IN" sz="2400" dirty="0"/>
              <a:t>4. Tobacco smoking</a:t>
            </a:r>
          </a:p>
          <a:p>
            <a:pPr>
              <a:buNone/>
            </a:pPr>
            <a:r>
              <a:rPr lang="en-IN" sz="2400" dirty="0"/>
              <a:t>5. Automobile exhausts. </a:t>
            </a:r>
          </a:p>
          <a:p>
            <a:pPr>
              <a:buNone/>
            </a:pPr>
            <a:r>
              <a:rPr lang="en-IN" dirty="0"/>
              <a:t> Effects: </a:t>
            </a:r>
            <a:r>
              <a:rPr lang="en-IN" sz="2400" dirty="0"/>
              <a:t>1. Reduce oxygen carrying capacity by forming car boxy haemoglobin compounds.</a:t>
            </a:r>
          </a:p>
          <a:p>
            <a:pPr>
              <a:buNone/>
            </a:pPr>
            <a:r>
              <a:rPr lang="en-IN" sz="2400" dirty="0"/>
              <a:t>2. Decrease in vision and causes cardio vascular disorder </a:t>
            </a:r>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r>
              <a:rPr lang="en-IN" dirty="0"/>
              <a:t>Carbon dioxides: Sources- </a:t>
            </a:r>
            <a:r>
              <a:rPr lang="en-IN" sz="2400" dirty="0"/>
              <a:t>1. Fossil fuel combustion</a:t>
            </a:r>
          </a:p>
          <a:p>
            <a:r>
              <a:rPr lang="en-IN" sz="2400" dirty="0"/>
              <a:t>2. Jet plane use oxygen and release carbon dioxide.</a:t>
            </a:r>
          </a:p>
          <a:p>
            <a:r>
              <a:rPr lang="en-IN" sz="2400" dirty="0"/>
              <a:t>3. Burning</a:t>
            </a:r>
          </a:p>
          <a:p>
            <a:pPr>
              <a:buNone/>
            </a:pPr>
            <a:r>
              <a:rPr lang="en-IN" dirty="0"/>
              <a:t>Effects-</a:t>
            </a:r>
            <a:r>
              <a:rPr lang="en-IN" sz="2400" dirty="0"/>
              <a:t> 1. causes headache and nausea.</a:t>
            </a:r>
          </a:p>
          <a:p>
            <a:pPr>
              <a:buNone/>
            </a:pPr>
            <a:r>
              <a:rPr lang="en-IN" sz="2400" dirty="0"/>
              <a:t>2.Effects on climate, increase global temperature.</a:t>
            </a:r>
          </a:p>
          <a:p>
            <a:pPr>
              <a:buNone/>
            </a:pPr>
            <a:endParaRPr lang="en-IN" dirty="0"/>
          </a:p>
          <a:p>
            <a:r>
              <a:rPr lang="en-IN" dirty="0"/>
              <a:t>Sulphur dioxide- Sources- </a:t>
            </a:r>
            <a:r>
              <a:rPr lang="en-IN" sz="2400" dirty="0"/>
              <a:t>1. Combustion of coal and petroleum products</a:t>
            </a:r>
          </a:p>
          <a:p>
            <a:r>
              <a:rPr lang="en-IN" sz="2400" dirty="0"/>
              <a:t>2. sulphuric acid plants</a:t>
            </a:r>
          </a:p>
          <a:p>
            <a:r>
              <a:rPr lang="en-IN" sz="2400" dirty="0"/>
              <a:t>3.metallurgical operations</a:t>
            </a:r>
          </a:p>
          <a:p>
            <a:endParaRPr lang="en-IN"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2073</Words>
  <Application>Microsoft Office PowerPoint</Application>
  <PresentationFormat>On-screen Show (4:3)</PresentationFormat>
  <Paragraphs>174</Paragraphs>
  <Slides>66</Slides>
  <Notes>1</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ENVIRONMENTAL POLLUTION</vt:lpstr>
      <vt:lpstr>Slide 2</vt:lpstr>
      <vt:lpstr>TYPES OF POLLUTANT</vt:lpstr>
      <vt:lpstr>Slide 4</vt:lpstr>
      <vt:lpstr>AIR POLLUTION</vt:lpstr>
      <vt:lpstr>AIR POLLUTION</vt:lpstr>
      <vt:lpstr>AIR POLLUTION</vt:lpstr>
      <vt:lpstr>DIFFERENT TYPES OF AIR POLLUTANTS AND THEIR CONSEQUENCES</vt:lpstr>
      <vt:lpstr>Slide 9</vt:lpstr>
      <vt:lpstr>Slide 10</vt:lpstr>
      <vt:lpstr>Slide 11</vt:lpstr>
      <vt:lpstr>Slide 12</vt:lpstr>
      <vt:lpstr>Slide 13</vt:lpstr>
      <vt:lpstr>Slide 14</vt:lpstr>
      <vt:lpstr>Slide 15</vt:lpstr>
      <vt:lpstr>CONTROL OF AIR POLLUTION</vt:lpstr>
      <vt:lpstr>Slide 17</vt:lpstr>
      <vt:lpstr>WATER POLLUTION</vt:lpstr>
      <vt:lpstr>Slide 19</vt:lpstr>
      <vt:lpstr>ORIGIN AND EFFECTS OF DIFFERENT WATER POLLUTANT</vt:lpstr>
      <vt:lpstr>Slide 21</vt:lpstr>
      <vt:lpstr>Slide 22</vt:lpstr>
      <vt:lpstr>Slide 23</vt:lpstr>
      <vt:lpstr>CONTROL OF WATER POLLUTION</vt:lpstr>
      <vt:lpstr>Slide 25</vt:lpstr>
      <vt:lpstr>NOISE POLLUTION</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POLLUTION</dc:title>
  <dc:creator>Ayan Dey</dc:creator>
  <cp:lastModifiedBy>HP</cp:lastModifiedBy>
  <cp:revision>1</cp:revision>
  <dcterms:created xsi:type="dcterms:W3CDTF">2020-04-23T14:26:12Z</dcterms:created>
  <dcterms:modified xsi:type="dcterms:W3CDTF">2020-04-23T15:18:21Z</dcterms:modified>
</cp:coreProperties>
</file>