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93184E-2B69-48FE-89C4-D6C672B212BE}" type="datetimeFigureOut">
              <a:rPr lang="en-US" smtClean="0"/>
              <a:pPr/>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9E1A1-4BD7-4752-A399-2614C0D0ACC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93184E-2B69-48FE-89C4-D6C672B212BE}" type="datetimeFigureOut">
              <a:rPr lang="en-US" smtClean="0"/>
              <a:pPr/>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9E1A1-4BD7-4752-A399-2614C0D0ACC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93184E-2B69-48FE-89C4-D6C672B212BE}" type="datetimeFigureOut">
              <a:rPr lang="en-US" smtClean="0"/>
              <a:pPr/>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9E1A1-4BD7-4752-A399-2614C0D0ACC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93184E-2B69-48FE-89C4-D6C672B212BE}" type="datetimeFigureOut">
              <a:rPr lang="en-US" smtClean="0"/>
              <a:pPr/>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9E1A1-4BD7-4752-A399-2614C0D0ACC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93184E-2B69-48FE-89C4-D6C672B212BE}" type="datetimeFigureOut">
              <a:rPr lang="en-US" smtClean="0"/>
              <a:pPr/>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9E1A1-4BD7-4752-A399-2614C0D0ACC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93184E-2B69-48FE-89C4-D6C672B212BE}" type="datetimeFigureOut">
              <a:rPr lang="en-US" smtClean="0"/>
              <a:pPr/>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9E1A1-4BD7-4752-A399-2614C0D0ACC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93184E-2B69-48FE-89C4-D6C672B212BE}" type="datetimeFigureOut">
              <a:rPr lang="en-US" smtClean="0"/>
              <a:pPr/>
              <a:t>4/14/2020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9E1A1-4BD7-4752-A399-2614C0D0ACC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93184E-2B69-48FE-89C4-D6C672B212BE}" type="datetimeFigureOut">
              <a:rPr lang="en-US" smtClean="0"/>
              <a:pPr/>
              <a:t>4/14/2020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9E1A1-4BD7-4752-A399-2614C0D0ACC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93184E-2B69-48FE-89C4-D6C672B212BE}" type="datetimeFigureOut">
              <a:rPr lang="en-US" smtClean="0"/>
              <a:pPr/>
              <a:t>4/14/2020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79E1A1-4BD7-4752-A399-2614C0D0ACC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93184E-2B69-48FE-89C4-D6C672B212BE}" type="datetimeFigureOut">
              <a:rPr lang="en-US" smtClean="0"/>
              <a:pPr/>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9E1A1-4BD7-4752-A399-2614C0D0ACC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93184E-2B69-48FE-89C4-D6C672B212BE}" type="datetimeFigureOut">
              <a:rPr lang="en-US" smtClean="0"/>
              <a:pPr/>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9E1A1-4BD7-4752-A399-2614C0D0ACC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93184E-2B69-48FE-89C4-D6C672B212BE}" type="datetimeFigureOut">
              <a:rPr lang="en-US" smtClean="0"/>
              <a:pPr/>
              <a:t>4/14/2020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79E1A1-4BD7-4752-A399-2614C0D0ACC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685800"/>
            <a:ext cx="5943600" cy="990600"/>
          </a:xfrm>
        </p:spPr>
        <p:txBody>
          <a:bodyPr>
            <a:noAutofit/>
          </a:bodyPr>
          <a:lstStyle/>
          <a:p>
            <a:pPr algn="l"/>
            <a:r>
              <a:rPr lang="en-US" sz="2000" dirty="0" smtClean="0"/>
              <a:t>UNIT 3</a:t>
            </a:r>
            <a:br>
              <a:rPr lang="en-US" sz="2000" dirty="0" smtClean="0"/>
            </a:br>
            <a:r>
              <a:rPr lang="en-US" sz="2000" dirty="0" smtClean="0"/>
              <a:t>ENERGY RESOURCES, THEIR USES, ALTERNATIVES AND ENVIRONMENTAL IMPACT</a:t>
            </a:r>
            <a:endParaRPr lang="en-US" sz="2000" dirty="0"/>
          </a:p>
        </p:txBody>
      </p:sp>
      <p:sp>
        <p:nvSpPr>
          <p:cNvPr id="3" name="Subtitle 2"/>
          <p:cNvSpPr>
            <a:spLocks noGrp="1"/>
          </p:cNvSpPr>
          <p:nvPr>
            <p:ph type="subTitle" idx="1"/>
          </p:nvPr>
        </p:nvSpPr>
        <p:spPr>
          <a:xfrm>
            <a:off x="2971800" y="2286000"/>
            <a:ext cx="3886200" cy="1219200"/>
          </a:xfrm>
        </p:spPr>
        <p:txBody>
          <a:bodyPr>
            <a:normAutofit/>
          </a:bodyPr>
          <a:lstStyle/>
          <a:p>
            <a:pPr algn="l"/>
            <a:r>
              <a:rPr lang="en-US" sz="2000" dirty="0" smtClean="0">
                <a:solidFill>
                  <a:schemeClr val="tx1">
                    <a:lumMod val="65000"/>
                    <a:lumOff val="35000"/>
                  </a:schemeClr>
                </a:solidFill>
              </a:rPr>
              <a:t>APARAJITA MUKHERJEE</a:t>
            </a:r>
          </a:p>
          <a:p>
            <a:pPr algn="l"/>
            <a:r>
              <a:rPr lang="en-US" sz="2000" dirty="0" smtClean="0">
                <a:solidFill>
                  <a:schemeClr val="tx1">
                    <a:lumMod val="65000"/>
                    <a:lumOff val="35000"/>
                  </a:schemeClr>
                </a:solidFill>
              </a:rPr>
              <a:t>THK JAIN COLLEGE</a:t>
            </a:r>
            <a:endParaRPr lang="en-US" sz="20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Minerals</a:t>
            </a:r>
            <a:endParaRPr lang="en-US" dirty="0"/>
          </a:p>
        </p:txBody>
      </p:sp>
      <p:sp>
        <p:nvSpPr>
          <p:cNvPr id="3" name="Content Placeholder 2"/>
          <p:cNvSpPr>
            <a:spLocks noGrp="1"/>
          </p:cNvSpPr>
          <p:nvPr>
            <p:ph idx="1"/>
          </p:nvPr>
        </p:nvSpPr>
        <p:spPr/>
        <p:txBody>
          <a:bodyPr/>
          <a:lstStyle/>
          <a:p>
            <a:pPr algn="just"/>
            <a:r>
              <a:rPr lang="en-US" b="1" dirty="0"/>
              <a:t>Minerals</a:t>
            </a:r>
            <a:r>
              <a:rPr lang="en-US" dirty="0"/>
              <a:t> are solid substances that are present in nature and can be made of one element or more elements combined together (chemical compounds</a:t>
            </a:r>
            <a:r>
              <a:rPr lang="en-US" dirty="0" smtClean="0"/>
              <a:t>). For examples: Different metals (iron, copper, gold) and non metals (carbon, mica) etc.</a:t>
            </a:r>
          </a:p>
          <a:p>
            <a:pPr algn="just"/>
            <a:r>
              <a:rPr lang="en-US" dirty="0" smtClean="0"/>
              <a:t>All minerals are non renewable resources.</a:t>
            </a:r>
          </a:p>
          <a:p>
            <a:pPr algn="just">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Renewable resources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chemeClr val="tx1"/>
                </a:solidFill>
                <a:latin typeface="Calibri" pitchFamily="34" charset="0"/>
                <a:cs typeface="Calibri" pitchFamily="34" charset="0"/>
              </a:rPr>
              <a:t>A renewable resource is a natural resource which will restore to replace the portion depleted by usage and consumption, either through natural reproduction or other recurring processes in a finite amount of time in a human time scale.</a:t>
            </a:r>
          </a:p>
          <a:p>
            <a:r>
              <a:rPr lang="en-US" dirty="0" smtClean="0">
                <a:latin typeface="Calibri" pitchFamily="34" charset="0"/>
                <a:cs typeface="Calibri" pitchFamily="34" charset="0"/>
              </a:rPr>
              <a:t>These include:</a:t>
            </a:r>
            <a:endParaRPr lang="en-US" dirty="0" smtClean="0">
              <a:solidFill>
                <a:schemeClr val="tx1"/>
              </a:solidFill>
              <a:latin typeface="Calibri" pitchFamily="34" charset="0"/>
              <a:cs typeface="Calibri" pitchFamily="34" charset="0"/>
            </a:endParaRPr>
          </a:p>
          <a:p>
            <a:pPr>
              <a:buFont typeface="Wingdings" pitchFamily="2" charset="2"/>
              <a:buChar char="§"/>
            </a:pPr>
            <a:r>
              <a:rPr lang="en-US" dirty="0" smtClean="0">
                <a:solidFill>
                  <a:schemeClr val="tx1"/>
                </a:solidFill>
                <a:latin typeface="Calibri" pitchFamily="34" charset="0"/>
                <a:cs typeface="Calibri" pitchFamily="34" charset="0"/>
              </a:rPr>
              <a:t>solar energy</a:t>
            </a:r>
          </a:p>
          <a:p>
            <a:pPr>
              <a:buFont typeface="Wingdings" pitchFamily="2" charset="2"/>
              <a:buChar char="§"/>
            </a:pPr>
            <a:r>
              <a:rPr lang="en-US" dirty="0" smtClean="0">
                <a:solidFill>
                  <a:schemeClr val="tx1"/>
                </a:solidFill>
                <a:latin typeface="Calibri" pitchFamily="34" charset="0"/>
                <a:cs typeface="Calibri" pitchFamily="34" charset="0"/>
              </a:rPr>
              <a:t>wind energy</a:t>
            </a:r>
          </a:p>
          <a:p>
            <a:pPr>
              <a:buFont typeface="Wingdings" pitchFamily="2" charset="2"/>
              <a:buChar char="§"/>
            </a:pPr>
            <a:r>
              <a:rPr lang="en-US" dirty="0" smtClean="0">
                <a:solidFill>
                  <a:schemeClr val="tx1"/>
                </a:solidFill>
                <a:latin typeface="Calibri" pitchFamily="34" charset="0"/>
                <a:cs typeface="Calibri" pitchFamily="34" charset="0"/>
              </a:rPr>
              <a:t>geothermal energy</a:t>
            </a:r>
          </a:p>
          <a:p>
            <a:pPr>
              <a:buFont typeface="Wingdings" pitchFamily="2" charset="2"/>
              <a:buChar char="§"/>
            </a:pPr>
            <a:r>
              <a:rPr lang="en-US" dirty="0" smtClean="0">
                <a:solidFill>
                  <a:schemeClr val="tx1"/>
                </a:solidFill>
                <a:latin typeface="Calibri" pitchFamily="34" charset="0"/>
                <a:cs typeface="Calibri" pitchFamily="34" charset="0"/>
              </a:rPr>
              <a:t>hydropower</a:t>
            </a:r>
          </a:p>
          <a:p>
            <a:pPr>
              <a:buFont typeface="Wingdings" pitchFamily="2" charset="2"/>
              <a:buChar char="§"/>
            </a:pPr>
            <a:r>
              <a:rPr lang="en-US" dirty="0" smtClean="0">
                <a:solidFill>
                  <a:schemeClr val="tx1"/>
                </a:solidFill>
                <a:latin typeface="Calibri" pitchFamily="34" charset="0"/>
                <a:cs typeface="Calibri" pitchFamily="34" charset="0"/>
              </a:rPr>
              <a:t>Biomass energy</a:t>
            </a:r>
          </a:p>
          <a:p>
            <a:pPr>
              <a:buNone/>
            </a:pPr>
            <a:endParaRPr lang="en-US" dirty="0" smtClean="0">
              <a:solidFill>
                <a:schemeClr val="tx1"/>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3000" t="-37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pitchFamily="34" charset="0"/>
                <a:cs typeface="Calibri" pitchFamily="34" charset="0"/>
              </a:rPr>
              <a:t>These are also called Alternative sources of energy</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r>
              <a:rPr lang="en-US" b="1" dirty="0"/>
              <a:t>Alternative energy</a:t>
            </a:r>
            <a:r>
              <a:rPr lang="en-US" dirty="0"/>
              <a:t> sources are </a:t>
            </a:r>
            <a:r>
              <a:rPr lang="en-US" b="1" dirty="0"/>
              <a:t>renewable</a:t>
            </a:r>
            <a:r>
              <a:rPr lang="en-US" dirty="0"/>
              <a:t> and are thought to be "free" </a:t>
            </a:r>
            <a:r>
              <a:rPr lang="en-US" b="1" dirty="0"/>
              <a:t>energy</a:t>
            </a:r>
            <a:r>
              <a:rPr lang="en-US" dirty="0"/>
              <a:t> sources. They all have lower carbon emissions, compared to conventional </a:t>
            </a:r>
            <a:r>
              <a:rPr lang="en-US" b="1" dirty="0"/>
              <a:t>energy</a:t>
            </a:r>
            <a:r>
              <a:rPr lang="en-US" dirty="0"/>
              <a:t> sources. </a:t>
            </a:r>
            <a:endParaRPr lang="en-US" dirty="0" smtClean="0"/>
          </a:p>
          <a:p>
            <a:r>
              <a:rPr lang="en-US" dirty="0" smtClean="0"/>
              <a:t>These include:</a:t>
            </a:r>
          </a:p>
          <a:p>
            <a:pPr>
              <a:buFont typeface="Wingdings" pitchFamily="2" charset="2"/>
              <a:buChar char="§"/>
            </a:pPr>
            <a:r>
              <a:rPr lang="en-US" dirty="0" smtClean="0"/>
              <a:t>Solar energy</a:t>
            </a:r>
          </a:p>
          <a:p>
            <a:pPr>
              <a:buFont typeface="Wingdings" pitchFamily="2" charset="2"/>
              <a:buChar char="§"/>
            </a:pPr>
            <a:r>
              <a:rPr lang="en-US" dirty="0" smtClean="0"/>
              <a:t>Wind energy</a:t>
            </a:r>
          </a:p>
          <a:p>
            <a:pPr>
              <a:buFont typeface="Wingdings" pitchFamily="2" charset="2"/>
              <a:buChar char="§"/>
            </a:pPr>
            <a:r>
              <a:rPr lang="en-US" dirty="0" smtClean="0"/>
              <a:t>Hydro power</a:t>
            </a:r>
          </a:p>
          <a:p>
            <a:pPr>
              <a:buFont typeface="Wingdings" pitchFamily="2" charset="2"/>
              <a:buChar char="§"/>
            </a:pPr>
            <a:r>
              <a:rPr lang="en-US" dirty="0" smtClean="0"/>
              <a:t>Tidal energy</a:t>
            </a:r>
          </a:p>
          <a:p>
            <a:pPr>
              <a:buFont typeface="Wingdings" pitchFamily="2" charset="2"/>
              <a:buChar char="§"/>
            </a:pPr>
            <a:r>
              <a:rPr lang="en-US" dirty="0" smtClean="0"/>
              <a:t>Geothermal energy</a:t>
            </a:r>
          </a:p>
          <a:p>
            <a:pPr>
              <a:buFont typeface="Wingdings" pitchFamily="2" charset="2"/>
              <a:buChar char="§"/>
            </a:pPr>
            <a:r>
              <a:rPr lang="en-US" dirty="0" smtClean="0"/>
              <a:t>Biomass energy</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energy</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b="1" dirty="0" smtClean="0"/>
              <a:t>Solar energy</a:t>
            </a:r>
            <a:r>
              <a:rPr lang="en-US" dirty="0" smtClean="0"/>
              <a:t> is radiant light and heat from the Sun that is harnessed using a range of ever-evolving technologies such as solar heating, photovoltaic, solar thermal energy, solar architecture, molten salt power plants and artificial photosynthesis</a:t>
            </a:r>
          </a:p>
          <a:p>
            <a:pPr algn="just"/>
            <a:r>
              <a:rPr lang="en-US" dirty="0" smtClean="0"/>
              <a:t>It is an essential source of renewable energy</a:t>
            </a:r>
          </a:p>
          <a:p>
            <a:pPr algn="just"/>
            <a:r>
              <a:rPr lang="en-US" dirty="0" smtClean="0"/>
              <a:t>Globally, solar generation is the fastest growing source of energy, seeing an annual average growth of 35% over the past few years.</a:t>
            </a:r>
          </a:p>
          <a:p>
            <a:pPr algn="just"/>
            <a:r>
              <a:rPr lang="en-US" dirty="0" smtClean="0"/>
              <a:t> Japan, Europe, China, U.S. and India are the major growing investors in solar energy.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energy</a:t>
            </a:r>
            <a:endParaRPr lang="en-US" dirty="0"/>
          </a:p>
        </p:txBody>
      </p:sp>
      <p:sp>
        <p:nvSpPr>
          <p:cNvPr id="3" name="Content Placeholder 2"/>
          <p:cNvSpPr>
            <a:spLocks noGrp="1"/>
          </p:cNvSpPr>
          <p:nvPr>
            <p:ph idx="1"/>
          </p:nvPr>
        </p:nvSpPr>
        <p:spPr/>
        <p:txBody>
          <a:bodyPr>
            <a:normAutofit lnSpcReduction="10000"/>
          </a:bodyPr>
          <a:lstStyle/>
          <a:p>
            <a:pPr algn="just"/>
            <a:r>
              <a:rPr lang="en-US" b="1" dirty="0" smtClean="0"/>
              <a:t>Wind power</a:t>
            </a:r>
            <a:r>
              <a:rPr lang="en-US" dirty="0" smtClean="0"/>
              <a:t> or </a:t>
            </a:r>
            <a:r>
              <a:rPr lang="en-US" b="1" dirty="0" smtClean="0"/>
              <a:t>wind energy</a:t>
            </a:r>
            <a:r>
              <a:rPr lang="en-US" dirty="0" smtClean="0"/>
              <a:t> is the use of wind to provide the mechanical power through wind turbines to turn electric generators and traditionally to do other work, like milling or pumping. </a:t>
            </a:r>
          </a:p>
          <a:p>
            <a:pPr algn="just"/>
            <a:r>
              <a:rPr lang="en-US" dirty="0" smtClean="0"/>
              <a:t>Wind power is a sustainable and renewable energy</a:t>
            </a:r>
          </a:p>
          <a:p>
            <a:pPr algn="just"/>
            <a:r>
              <a:rPr lang="en-US" dirty="0" smtClean="0"/>
              <a:t>It has a much smaller impact on the environment compared to burning fossil fuels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l="-18000" r="-1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Tidal energy</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b="1" dirty="0" smtClean="0"/>
              <a:t>Tidal power</a:t>
            </a:r>
            <a:r>
              <a:rPr lang="en-US" dirty="0" smtClean="0"/>
              <a:t> or </a:t>
            </a:r>
            <a:r>
              <a:rPr lang="en-US" b="1" dirty="0" smtClean="0"/>
              <a:t>tidal energy</a:t>
            </a:r>
            <a:r>
              <a:rPr lang="en-US" dirty="0" smtClean="0"/>
              <a:t> is the form of hydropower that converts the energy obtained from tides into useful forms of power, mainly electricity.</a:t>
            </a:r>
          </a:p>
          <a:p>
            <a:pPr algn="just"/>
            <a:r>
              <a:rPr lang="en-US" dirty="0" smtClean="0"/>
              <a:t>Although not yet widely used, tidal energy has the potential for future electricity generation.</a:t>
            </a:r>
          </a:p>
          <a:p>
            <a:pPr algn="just"/>
            <a:r>
              <a:rPr lang="en-US" dirty="0" smtClean="0"/>
              <a:t> Tides are more predictable than the wind and the sun.</a:t>
            </a:r>
          </a:p>
          <a:p>
            <a:pPr algn="just"/>
            <a:r>
              <a:rPr lang="en-US" dirty="0" smtClean="0"/>
              <a:t>Among sources of renewable energy tidal energy has traditionally suffered from relatively high cost and limited availability of sites with sufficiently high tidal ranges or flow velocities, thus constricting its total availability</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3000"/>
            <a:lum/>
          </a:blip>
          <a:srcRect/>
          <a:stretch>
            <a:fillRect l="-33000" r="-3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Geothermal energy</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b="1" dirty="0" smtClean="0"/>
              <a:t>Geothermal energy</a:t>
            </a:r>
            <a:r>
              <a:rPr lang="en-US" dirty="0" smtClean="0"/>
              <a:t> is thermal energy generated and stored in the Earth. Thermal energy is the energy that determines the temperature of matter. The geothermal energy of the Earth's crust originates from the original formation of the planet and from radioactive decay of materials</a:t>
            </a:r>
          </a:p>
          <a:p>
            <a:pPr algn="just"/>
            <a:r>
              <a:rPr lang="en-US" b="1" dirty="0" smtClean="0"/>
              <a:t>Geothermal power</a:t>
            </a:r>
            <a:r>
              <a:rPr lang="en-US" dirty="0" smtClean="0"/>
              <a:t> is power generated by geothermal energy. Technologies in use include dry steam power stations, flash steam power stations and binary cycle power stations. </a:t>
            </a:r>
          </a:p>
          <a:p>
            <a:pPr algn="just"/>
            <a:r>
              <a:rPr lang="en-US" dirty="0" smtClean="0"/>
              <a:t>As of 2015, worldwide geothermal power capacity amounts to 12.8 gigawatts (GW), of which 28 percent or 3.55 GW are installed in the United States.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Biomass energy</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b="1" dirty="0" smtClean="0">
                <a:solidFill>
                  <a:schemeClr val="accent3">
                    <a:lumMod val="50000"/>
                  </a:schemeClr>
                </a:solidFill>
              </a:rPr>
              <a:t>Biomass</a:t>
            </a:r>
            <a:r>
              <a:rPr lang="en-US" dirty="0" smtClean="0">
                <a:solidFill>
                  <a:schemeClr val="accent3">
                    <a:lumMod val="50000"/>
                  </a:schemeClr>
                </a:solidFill>
              </a:rPr>
              <a:t> is plant or animal material used for energy production (electricity or heat), or in various industrial processes as raw substance for a range of products.</a:t>
            </a:r>
          </a:p>
          <a:p>
            <a:pPr algn="just"/>
            <a:r>
              <a:rPr lang="en-US" dirty="0" smtClean="0">
                <a:solidFill>
                  <a:schemeClr val="accent3">
                    <a:lumMod val="50000"/>
                  </a:schemeClr>
                </a:solidFill>
              </a:rPr>
              <a:t>As every living organism dies for sure, biomass production is evident. And if that can be used anyhow for the human benefit, what can be better than that!</a:t>
            </a:r>
          </a:p>
          <a:p>
            <a:pPr algn="just"/>
            <a:r>
              <a:rPr lang="en-US" dirty="0" smtClean="0">
                <a:solidFill>
                  <a:schemeClr val="accent3">
                    <a:lumMod val="50000"/>
                  </a:schemeClr>
                </a:solidFill>
              </a:rPr>
              <a:t>It can be purposely grown energy crops, or obviously can be wood or forest residues, waste from food crops (wheat straw), horticulture (yard waste), food processing (corn cobs), animal farming (manure, rich in nitrogen and phosphorus), or human waste from sewage plants.</a:t>
            </a:r>
          </a:p>
          <a:p>
            <a:pPr algn="just"/>
            <a:r>
              <a:rPr lang="en-US" dirty="0" smtClean="0">
                <a:solidFill>
                  <a:schemeClr val="accent3">
                    <a:lumMod val="50000"/>
                  </a:schemeClr>
                </a:solidFill>
              </a:rPr>
              <a:t>Burning plant-derived biomass releases CO</a:t>
            </a:r>
            <a:r>
              <a:rPr lang="en-US" baseline="-25000" dirty="0" smtClean="0">
                <a:solidFill>
                  <a:schemeClr val="accent3">
                    <a:lumMod val="50000"/>
                  </a:schemeClr>
                </a:solidFill>
              </a:rPr>
              <a:t>2</a:t>
            </a:r>
            <a:r>
              <a:rPr lang="en-US" dirty="0" smtClean="0">
                <a:solidFill>
                  <a:schemeClr val="accent3">
                    <a:lumMod val="50000"/>
                  </a:schemeClr>
                </a:solidFill>
              </a:rPr>
              <a:t>. However, it has still been classified as a renewable energy source.</a:t>
            </a:r>
          </a:p>
          <a:p>
            <a:pPr algn="just"/>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5000" r="-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29400" cy="1143000"/>
          </a:xfrm>
        </p:spPr>
        <p:txBody>
          <a:bodyPr/>
          <a:lstStyle/>
          <a:p>
            <a:r>
              <a:rPr lang="en-US" dirty="0" smtClean="0"/>
              <a:t>Hydropower</a:t>
            </a:r>
            <a:endParaRPr lang="en-US" dirty="0"/>
          </a:p>
        </p:txBody>
      </p:sp>
      <p:sp>
        <p:nvSpPr>
          <p:cNvPr id="3" name="Content Placeholder 2"/>
          <p:cNvSpPr>
            <a:spLocks noGrp="1"/>
          </p:cNvSpPr>
          <p:nvPr>
            <p:ph idx="1"/>
          </p:nvPr>
        </p:nvSpPr>
        <p:spPr>
          <a:xfrm>
            <a:off x="838200" y="4191000"/>
            <a:ext cx="7848600" cy="2895600"/>
          </a:xfrm>
        </p:spPr>
        <p:txBody>
          <a:bodyPr>
            <a:normAutofit fontScale="47500" lnSpcReduction="20000"/>
          </a:bodyPr>
          <a:lstStyle/>
          <a:p>
            <a:pPr algn="just"/>
            <a:r>
              <a:rPr lang="en-US" b="1" dirty="0" smtClean="0"/>
              <a:t>Hydropower</a:t>
            </a:r>
            <a:r>
              <a:rPr lang="en-US" dirty="0" smtClean="0"/>
              <a:t> or </a:t>
            </a:r>
            <a:r>
              <a:rPr lang="en-US" b="1" dirty="0" smtClean="0"/>
              <a:t>water power</a:t>
            </a:r>
            <a:r>
              <a:rPr lang="en-US" dirty="0" smtClean="0"/>
              <a:t> is power derived from the energy of falling or fast-running water, which may be harnessed for useful purposes. Since ancient times, hydropower from many kinds of watermills has been used as a renewable energy source.</a:t>
            </a:r>
          </a:p>
          <a:p>
            <a:pPr algn="just"/>
            <a:r>
              <a:rPr lang="en-US" dirty="0" smtClean="0"/>
              <a:t>In the late 19th century, hydropower became a source for generating electricity</a:t>
            </a:r>
          </a:p>
          <a:p>
            <a:pPr algn="just"/>
            <a:r>
              <a:rPr lang="en-US" dirty="0" smtClean="0"/>
              <a:t>the first commercial hydroelectric power plant was built at Niagara Falls in 1879. In 1881, street lamps in the city of Niagara Falls were powered by hydropower.</a:t>
            </a:r>
          </a:p>
          <a:p>
            <a:pPr algn="just"/>
            <a:r>
              <a:rPr lang="en-US" dirty="0" smtClean="0"/>
              <a:t>Since the early 20th century, the term has been used almost exclusively in conjunction with the modern development of hydroelectric power.</a:t>
            </a:r>
          </a:p>
          <a:p>
            <a:pPr algn="just"/>
            <a:r>
              <a:rPr lang="en-US" dirty="0" smtClean="0"/>
              <a:t>Hydropower ensures economic development without adding substantial amounts of carbon to the atmosphere</a:t>
            </a:r>
          </a:p>
          <a:p>
            <a:pPr algn="just"/>
            <a:r>
              <a:rPr lang="en-US" dirty="0" smtClean="0"/>
              <a:t> But dams can have significant negative social and environmental impacts</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35000" b="-3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growing energy needs</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smtClean="0"/>
              <a:t>Global demand for energy is predicted to increase in the coming decades.</a:t>
            </a:r>
          </a:p>
          <a:p>
            <a:pPr algn="just"/>
            <a:r>
              <a:rPr lang="en-US" dirty="0" smtClean="0"/>
              <a:t>The International Energy Agency’s 2007 World Energy Outlook states that between now and 2030:</a:t>
            </a:r>
          </a:p>
          <a:p>
            <a:pPr algn="just"/>
            <a:r>
              <a:rPr lang="en-US" dirty="0" smtClean="0"/>
              <a:t>Between 2005 and 2030, energy needs are projected to expand by 55 per cent, with demand increasing from 11.4 billion tons of oil equivalent to 17.7 billion.</a:t>
            </a:r>
          </a:p>
          <a:p>
            <a:pPr algn="just"/>
            <a:r>
              <a:rPr lang="en-US" dirty="0" smtClean="0"/>
              <a:t>Between 2005 and 2030, energy consumption is expected to increase by 50 per cent, with the bulk of the demand coming from developing countries.</a:t>
            </a:r>
          </a:p>
          <a:p>
            <a:pPr algn="just"/>
            <a:r>
              <a:rPr lang="en-US" dirty="0" smtClean="0"/>
              <a:t>Oil, coal and gas together account for the majority of global primary energy consumption.</a:t>
            </a:r>
          </a:p>
          <a:p>
            <a:pPr algn="just">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World energy resources</a:t>
            </a:r>
            <a:endParaRPr lang="en-US" dirty="0"/>
          </a:p>
        </p:txBody>
      </p:sp>
      <p:sp>
        <p:nvSpPr>
          <p:cNvPr id="3" name="Content Placeholder 2"/>
          <p:cNvSpPr>
            <a:spLocks noGrp="1"/>
          </p:cNvSpPr>
          <p:nvPr>
            <p:ph idx="1"/>
          </p:nvPr>
        </p:nvSpPr>
        <p:spPr/>
        <p:txBody>
          <a:bodyPr/>
          <a:lstStyle/>
          <a:p>
            <a:pPr algn="just"/>
            <a:r>
              <a:rPr lang="en-US" b="1" dirty="0"/>
              <a:t>World energy resources</a:t>
            </a:r>
            <a:r>
              <a:rPr lang="en-US" dirty="0"/>
              <a:t> are the estimated maximum capacity for energy production given all available resources </a:t>
            </a:r>
            <a:r>
              <a:rPr lang="en-US" dirty="0" smtClean="0"/>
              <a:t>on Earth.</a:t>
            </a:r>
          </a:p>
          <a:p>
            <a:pPr algn="just"/>
            <a:r>
              <a:rPr lang="en-US" dirty="0" smtClean="0"/>
              <a:t>An </a:t>
            </a:r>
            <a:r>
              <a:rPr lang="en-US" b="1" dirty="0" smtClean="0"/>
              <a:t>energy resource</a:t>
            </a:r>
            <a:r>
              <a:rPr lang="en-US" dirty="0" smtClean="0"/>
              <a:t> is something that can produce heat, power life, move objects, or produce electricity. </a:t>
            </a:r>
          </a:p>
          <a:p>
            <a:pPr algn="just"/>
            <a:r>
              <a:rPr lang="en-US" dirty="0" smtClean="0"/>
              <a:t>Matter that stores </a:t>
            </a:r>
            <a:r>
              <a:rPr lang="en-US" b="1" dirty="0" smtClean="0"/>
              <a:t>energy</a:t>
            </a:r>
            <a:r>
              <a:rPr lang="en-US" dirty="0" smtClean="0"/>
              <a:t> is called a fuel.</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t="-5000" r="-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growing energy needs in India</a:t>
            </a:r>
            <a:endParaRPr lang="en-US" dirty="0"/>
          </a:p>
        </p:txBody>
      </p:sp>
      <p:sp>
        <p:nvSpPr>
          <p:cNvPr id="3" name="Content Placeholder 2"/>
          <p:cNvSpPr>
            <a:spLocks noGrp="1"/>
          </p:cNvSpPr>
          <p:nvPr>
            <p:ph idx="1"/>
          </p:nvPr>
        </p:nvSpPr>
        <p:spPr>
          <a:xfrm>
            <a:off x="457200" y="1600200"/>
            <a:ext cx="8229600" cy="5257800"/>
          </a:xfrm>
        </p:spPr>
        <p:txBody>
          <a:bodyPr>
            <a:normAutofit fontScale="70000" lnSpcReduction="20000"/>
          </a:bodyPr>
          <a:lstStyle/>
          <a:p>
            <a:pPr algn="just"/>
            <a:r>
              <a:rPr lang="en-US" dirty="0" smtClean="0"/>
              <a:t>India, the second largest populated nation in the world with more than a billion people has an economy which is growing at nearly 8% over the last decade and about 6% on the average since her independence in 1947.</a:t>
            </a:r>
          </a:p>
          <a:p>
            <a:pPr algn="just"/>
            <a:r>
              <a:rPr lang="en-US" dirty="0" smtClean="0"/>
              <a:t>This is also highlighted by the fact that globally, the nations with improved quality of life, as reflected by the larger value of the human development index, consume more amount of energy per capita.</a:t>
            </a:r>
          </a:p>
          <a:p>
            <a:pPr algn="just"/>
            <a:r>
              <a:rPr lang="en-US" dirty="0" smtClean="0"/>
              <a:t>Though India is presently the fourth largest electricity producing country in the world, her per capita energy consumption (500 kWh) is rather small, which is only about 1/2 of China , 1/4 of World average and about 1/13th of developed nations. </a:t>
            </a:r>
          </a:p>
          <a:p>
            <a:pPr algn="just"/>
            <a:r>
              <a:rPr lang="en-US" dirty="0" smtClean="0"/>
              <a:t>However, India aspires to reach at least the global average by 2050, which would require her to produce about 1300 GW of electricity, ten times more than the present value of about 130 GW. Of the present electricity generation, about 80% of the resources is fossil fuels. Hydro about 15%, renewable about 2% and nuclear about 3%.</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6248400"/>
            <a:ext cx="8229600" cy="609600"/>
          </a:xfrm>
        </p:spPr>
        <p:txBody>
          <a:bodyPr>
            <a:normAutofit fontScale="90000"/>
          </a:bodyPr>
          <a:lstStyle/>
          <a:p>
            <a:r>
              <a:rPr lang="en-US" i="1" dirty="0" smtClean="0">
                <a:latin typeface="Algerian" pitchFamily="82" charset="0"/>
              </a:rPr>
              <a:t>MAKE WISE USE!</a:t>
            </a:r>
            <a:endParaRPr lang="en-US" i="1" dirty="0">
              <a:latin typeface="Algerian" pitchFamily="82"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20962"/>
          </a:xfrm>
        </p:spPr>
        <p:txBody>
          <a:bodyPr/>
          <a:lstStyle/>
          <a:p>
            <a:r>
              <a:rPr lang="en-US" dirty="0" smtClean="0"/>
              <a:t>THANK YOU</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828800" cy="868362"/>
          </a:xfrm>
        </p:spPr>
        <p:txBody>
          <a:bodyPr>
            <a:normAutofit/>
          </a:bodyPr>
          <a:lstStyle/>
          <a:p>
            <a:r>
              <a:rPr lang="en-US" dirty="0" smtClean="0"/>
              <a:t>TYPES:</a:t>
            </a:r>
            <a:endParaRPr lang="en-US" dirty="0"/>
          </a:p>
        </p:txBody>
      </p:sp>
      <p:sp>
        <p:nvSpPr>
          <p:cNvPr id="3" name="Content Placeholder 2"/>
          <p:cNvSpPr>
            <a:spLocks noGrp="1"/>
          </p:cNvSpPr>
          <p:nvPr>
            <p:ph idx="1"/>
          </p:nvPr>
        </p:nvSpPr>
        <p:spPr>
          <a:xfrm>
            <a:off x="457200" y="2971800"/>
            <a:ext cx="8382000" cy="914400"/>
          </a:xfrm>
        </p:spPr>
        <p:txBody>
          <a:bodyPr>
            <a:normAutofit fontScale="55000" lnSpcReduction="20000"/>
          </a:bodyPr>
          <a:lstStyle/>
          <a:p>
            <a:pPr marL="514350" indent="-514350">
              <a:buNone/>
            </a:pPr>
            <a:r>
              <a:rPr lang="en-US" dirty="0" smtClean="0"/>
              <a:t>Energy resources are broadly classified into:</a:t>
            </a:r>
          </a:p>
          <a:p>
            <a:pPr marL="514350" indent="-514350">
              <a:buNone/>
            </a:pPr>
            <a:r>
              <a:rPr lang="en-US" dirty="0" smtClean="0"/>
              <a:t>1. Non Renewable resources</a:t>
            </a:r>
          </a:p>
          <a:p>
            <a:pPr marL="514350" indent="-514350">
              <a:buNone/>
            </a:pPr>
            <a:r>
              <a:rPr lang="en-US" dirty="0" smtClean="0"/>
              <a:t>2. Renewable resources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t="-1000" b="-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Non Renewable Resources</a:t>
            </a:r>
            <a:endParaRPr lang="en-US" dirty="0"/>
          </a:p>
        </p:txBody>
      </p:sp>
      <p:sp>
        <p:nvSpPr>
          <p:cNvPr id="3" name="Content Placeholder 2"/>
          <p:cNvSpPr>
            <a:spLocks noGrp="1"/>
          </p:cNvSpPr>
          <p:nvPr>
            <p:ph idx="1"/>
          </p:nvPr>
        </p:nvSpPr>
        <p:spPr/>
        <p:txBody>
          <a:bodyPr/>
          <a:lstStyle/>
          <a:p>
            <a:pPr algn="just">
              <a:buNone/>
            </a:pPr>
            <a:r>
              <a:rPr lang="en-US" dirty="0" smtClean="0">
                <a:solidFill>
                  <a:schemeClr val="tx1"/>
                </a:solidFill>
                <a:latin typeface="Calibri" pitchFamily="34" charset="0"/>
                <a:cs typeface="Calibri" pitchFamily="34" charset="0"/>
              </a:rPr>
              <a:t>       A non-renewable resource is a natural resource that cannot be readily replaced by natural means at human time scale, rather they can take thousands of years to build up. Such as:</a:t>
            </a:r>
          </a:p>
          <a:p>
            <a:pPr algn="just">
              <a:buNone/>
            </a:pPr>
            <a:r>
              <a:rPr lang="en-US" dirty="0" smtClean="0">
                <a:solidFill>
                  <a:schemeClr val="tx1"/>
                </a:solidFill>
                <a:latin typeface="Calibri" pitchFamily="34" charset="0"/>
                <a:cs typeface="Calibri" pitchFamily="34" charset="0"/>
              </a:rPr>
              <a:t>a. Fossil fuel</a:t>
            </a:r>
          </a:p>
          <a:p>
            <a:pPr algn="just">
              <a:buNone/>
            </a:pPr>
            <a:r>
              <a:rPr lang="en-US" dirty="0" smtClean="0">
                <a:solidFill>
                  <a:schemeClr val="tx1"/>
                </a:solidFill>
                <a:latin typeface="Calibri" pitchFamily="34" charset="0"/>
                <a:cs typeface="Calibri" pitchFamily="34" charset="0"/>
              </a:rPr>
              <a:t>b. Nuclear energy</a:t>
            </a:r>
          </a:p>
          <a:p>
            <a:pPr algn="just">
              <a:buNone/>
            </a:pPr>
            <a:r>
              <a:rPr lang="en-US" dirty="0" smtClean="0">
                <a:solidFill>
                  <a:schemeClr val="tx1"/>
                </a:solidFill>
                <a:latin typeface="Calibri" pitchFamily="34" charset="0"/>
                <a:cs typeface="Calibri" pitchFamily="34" charset="0"/>
              </a:rPr>
              <a:t>c. Minerals</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Fossil fuels</a:t>
            </a:r>
            <a:endParaRPr lang="en-US" dirty="0"/>
          </a:p>
        </p:txBody>
      </p:sp>
      <p:sp>
        <p:nvSpPr>
          <p:cNvPr id="3" name="Content Placeholder 2"/>
          <p:cNvSpPr>
            <a:spLocks noGrp="1"/>
          </p:cNvSpPr>
          <p:nvPr>
            <p:ph idx="1"/>
          </p:nvPr>
        </p:nvSpPr>
        <p:spPr/>
        <p:txBody>
          <a:bodyPr>
            <a:normAutofit/>
          </a:bodyPr>
          <a:lstStyle/>
          <a:p>
            <a:pPr algn="just">
              <a:buNone/>
            </a:pPr>
            <a:r>
              <a:rPr lang="en-US" sz="2400" dirty="0" smtClean="0"/>
              <a:t>     A</a:t>
            </a:r>
            <a:r>
              <a:rPr lang="en-US" sz="2400" dirty="0"/>
              <a:t> </a:t>
            </a:r>
            <a:r>
              <a:rPr lang="en-US" sz="2400" b="1" dirty="0"/>
              <a:t>fossil fuel</a:t>
            </a:r>
            <a:r>
              <a:rPr lang="en-US" sz="2400" dirty="0"/>
              <a:t> is a </a:t>
            </a:r>
            <a:r>
              <a:rPr lang="en-US" sz="2400" dirty="0" smtClean="0"/>
              <a:t>fuel formed </a:t>
            </a:r>
            <a:r>
              <a:rPr lang="en-US" sz="2400" dirty="0"/>
              <a:t>by natural processes, such as </a:t>
            </a:r>
            <a:r>
              <a:rPr lang="en-US" sz="2400" dirty="0" smtClean="0"/>
              <a:t>anaerobic  </a:t>
            </a:r>
            <a:r>
              <a:rPr lang="en-US" sz="2400" dirty="0"/>
              <a:t>decomposition of buried dead organisms, containing energy originating in ancient </a:t>
            </a:r>
            <a:r>
              <a:rPr lang="en-US" sz="2400" dirty="0" smtClean="0"/>
              <a:t>photosynthesis. Such </a:t>
            </a:r>
            <a:r>
              <a:rPr lang="en-US" sz="2400" dirty="0"/>
              <a:t>organisms and their resulting fossil fuels typically have an age of millions of </a:t>
            </a:r>
            <a:r>
              <a:rPr lang="en-US" sz="2400" dirty="0" smtClean="0"/>
              <a:t>years.</a:t>
            </a:r>
          </a:p>
          <a:p>
            <a:pPr algn="just">
              <a:buNone/>
            </a:pPr>
            <a:r>
              <a:rPr lang="en-US" sz="2400" dirty="0"/>
              <a:t> </a:t>
            </a:r>
            <a:r>
              <a:rPr lang="en-US" sz="2400" dirty="0" smtClean="0"/>
              <a:t>     </a:t>
            </a:r>
          </a:p>
          <a:p>
            <a:pPr algn="just">
              <a:buNone/>
            </a:pPr>
            <a:r>
              <a:rPr lang="en-US" sz="2400" dirty="0"/>
              <a:t> </a:t>
            </a:r>
            <a:r>
              <a:rPr lang="en-US" sz="2400" dirty="0" smtClean="0"/>
              <a:t>     Different types of fossil fuels are hereby discussed: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l="-27000" r="-2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Coal</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b="1" dirty="0" smtClean="0"/>
              <a:t>Coal</a:t>
            </a:r>
            <a:r>
              <a:rPr lang="en-US" dirty="0" smtClean="0"/>
              <a:t> is the most abundant and burned fossil fuel. This was the fuel that launched the industrial revolution and has continued to grow in use. </a:t>
            </a:r>
          </a:p>
          <a:p>
            <a:pPr algn="just"/>
            <a:r>
              <a:rPr lang="en-US" dirty="0" smtClean="0"/>
              <a:t>Coal is the fastest growing fossil fuel and its large reserves would make it a popular candidate to meet the energy demand of the global community</a:t>
            </a:r>
          </a:p>
          <a:p>
            <a:pPr algn="just"/>
            <a:r>
              <a:rPr lang="en-US" dirty="0"/>
              <a:t>According to the International Energy Agency the proven reserves of coal are around 909 billion tonnes, which could sustain the current production rate for 155 years</a:t>
            </a:r>
            <a:r>
              <a:rPr lang="en-US" dirty="0" smtClean="0"/>
              <a:t>,</a:t>
            </a:r>
            <a:r>
              <a:rPr lang="en-US" dirty="0"/>
              <a:t> although at a 5% growth per annum this would be reduced to 45 years, or until 2051.</a:t>
            </a:r>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11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gas</a:t>
            </a:r>
            <a:endParaRPr lang="en-US" dirty="0"/>
          </a:p>
        </p:txBody>
      </p:sp>
      <p:sp>
        <p:nvSpPr>
          <p:cNvPr id="3" name="Content Placeholder 2"/>
          <p:cNvSpPr>
            <a:spLocks noGrp="1"/>
          </p:cNvSpPr>
          <p:nvPr>
            <p:ph idx="1"/>
          </p:nvPr>
        </p:nvSpPr>
        <p:spPr>
          <a:xfrm>
            <a:off x="457200" y="2286000"/>
            <a:ext cx="8229600" cy="2590800"/>
          </a:xfrm>
        </p:spPr>
        <p:txBody>
          <a:bodyPr>
            <a:normAutofit fontScale="47500" lnSpcReduction="20000"/>
          </a:bodyPr>
          <a:lstStyle/>
          <a:p>
            <a:pPr algn="just"/>
            <a:r>
              <a:rPr lang="en-US" b="1" dirty="0"/>
              <a:t>Natural gas</a:t>
            </a:r>
            <a:r>
              <a:rPr lang="en-US" dirty="0"/>
              <a:t> (also called </a:t>
            </a:r>
            <a:r>
              <a:rPr lang="en-US" b="1" dirty="0"/>
              <a:t>fossil gas</a:t>
            </a:r>
            <a:r>
              <a:rPr lang="en-US" dirty="0"/>
              <a:t>) is a naturally occurring hydrocarbon gas mixture consisting primarily of methane, but commonly including varying amounts of other higher alkanes, and sometimes a small percentage of </a:t>
            </a:r>
            <a:r>
              <a:rPr lang="en-US" dirty="0" smtClean="0"/>
              <a:t>carbon </a:t>
            </a:r>
            <a:r>
              <a:rPr lang="en-US" dirty="0"/>
              <a:t>dioxide, nitrogen, hydrogen sulfide, or </a:t>
            </a:r>
            <a:r>
              <a:rPr lang="en-US" dirty="0" smtClean="0"/>
              <a:t>helium.</a:t>
            </a:r>
            <a:endParaRPr lang="en-US" baseline="30000" dirty="0"/>
          </a:p>
          <a:p>
            <a:pPr algn="just"/>
            <a:r>
              <a:rPr lang="en-US" dirty="0" smtClean="0"/>
              <a:t>It </a:t>
            </a:r>
            <a:r>
              <a:rPr lang="en-US" dirty="0"/>
              <a:t>is formed when layers of decomposing plant and animal matter are exposed to intense heat and pressure under the surface of the Earth over millions of years</a:t>
            </a:r>
            <a:r>
              <a:rPr lang="en-US" dirty="0" smtClean="0"/>
              <a:t>.</a:t>
            </a:r>
          </a:p>
          <a:p>
            <a:pPr algn="just"/>
            <a:r>
              <a:rPr lang="en-US" dirty="0"/>
              <a:t> Natural gas is a </a:t>
            </a:r>
            <a:r>
              <a:rPr lang="en-US" dirty="0" smtClean="0"/>
              <a:t>non-renewable</a:t>
            </a:r>
            <a:r>
              <a:rPr lang="en-US" baseline="30000" dirty="0"/>
              <a:t> </a:t>
            </a:r>
            <a:r>
              <a:rPr lang="en-US" dirty="0" smtClean="0"/>
              <a:t>hydrocarbon</a:t>
            </a:r>
            <a:r>
              <a:rPr lang="en-US" dirty="0"/>
              <a:t> used as a source of energy for heating, cooking, and electricity generation. It is also used as a fuel for vehicles and as a chemical feedstock in the manufacture of plastics and other commercially important organic chemicals</a:t>
            </a:r>
            <a:r>
              <a:rPr lang="en-US" dirty="0" smtClean="0"/>
              <a:t>.</a:t>
            </a:r>
          </a:p>
          <a:p>
            <a:pPr algn="just"/>
            <a:r>
              <a:rPr lang="en-US" dirty="0"/>
              <a:t>At present usage rates, natural gas could supply most of the world's energy needs for between 100 and 250 years, depending on increase in consumption over time.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Oil</a:t>
            </a:r>
            <a:endParaRPr lang="en-US" dirty="0"/>
          </a:p>
        </p:txBody>
      </p:sp>
      <p:sp>
        <p:nvSpPr>
          <p:cNvPr id="3" name="Content Placeholder 2"/>
          <p:cNvSpPr>
            <a:spLocks noGrp="1"/>
          </p:cNvSpPr>
          <p:nvPr>
            <p:ph idx="1"/>
          </p:nvPr>
        </p:nvSpPr>
        <p:spPr>
          <a:xfrm>
            <a:off x="457200" y="1600200"/>
            <a:ext cx="8229600" cy="5105400"/>
          </a:xfrm>
        </p:spPr>
        <p:txBody>
          <a:bodyPr>
            <a:normAutofit fontScale="77500" lnSpcReduction="20000"/>
          </a:bodyPr>
          <a:lstStyle/>
          <a:p>
            <a:pPr algn="just"/>
            <a:r>
              <a:rPr lang="en-US" b="1" dirty="0" smtClean="0"/>
              <a:t>Crude oil </a:t>
            </a:r>
            <a:r>
              <a:rPr lang="en-US" dirty="0" smtClean="0"/>
              <a:t>is </a:t>
            </a:r>
            <a:r>
              <a:rPr lang="en-US" dirty="0"/>
              <a:t>a naturally occurring, yellowish-black liquid found in geological formations beneath the Earth's surface. It is commonly refined into various types of </a:t>
            </a:r>
            <a:r>
              <a:rPr lang="en-US" dirty="0" smtClean="0"/>
              <a:t>fuels</a:t>
            </a:r>
            <a:r>
              <a:rPr lang="en-US" dirty="0"/>
              <a:t>. </a:t>
            </a:r>
            <a:endParaRPr lang="en-US" dirty="0" smtClean="0"/>
          </a:p>
          <a:p>
            <a:pPr algn="just"/>
            <a:r>
              <a:rPr lang="en-US" dirty="0" smtClean="0"/>
              <a:t>Components </a:t>
            </a:r>
            <a:r>
              <a:rPr lang="en-US" dirty="0"/>
              <a:t>of petroleum are separated using a technique called fractional </a:t>
            </a:r>
            <a:r>
              <a:rPr lang="en-US" dirty="0" smtClean="0"/>
              <a:t>distillation.</a:t>
            </a:r>
          </a:p>
          <a:p>
            <a:pPr algn="just"/>
            <a:r>
              <a:rPr lang="en-US" dirty="0" smtClean="0"/>
              <a:t>Crude oil or petroleum is </a:t>
            </a:r>
            <a:r>
              <a:rPr lang="en-US" dirty="0"/>
              <a:t>formed when large quantities of dead organisms, mostly zooplankton and algae, are buried underneath sedimentary rock and subjected to both intense heat and </a:t>
            </a:r>
            <a:r>
              <a:rPr lang="en-US" dirty="0" smtClean="0"/>
              <a:t>pressure.</a:t>
            </a:r>
          </a:p>
          <a:p>
            <a:pPr algn="just"/>
            <a:r>
              <a:rPr lang="en-US" dirty="0" smtClean="0"/>
              <a:t>Extensive extraction has made this valuable resource very scarce.  </a:t>
            </a:r>
          </a:p>
          <a:p>
            <a:pPr algn="just"/>
            <a:r>
              <a:rPr lang="en-US" dirty="0"/>
              <a:t>Some estimate that, assuming current consumption rates, current oil reserves could be completely depleted by </a:t>
            </a:r>
            <a:r>
              <a:rPr lang="en-US" dirty="0" smtClean="0"/>
              <a:t>2050.</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Nuclear energy</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b="1" dirty="0"/>
              <a:t>Nuclear fuel</a:t>
            </a:r>
            <a:r>
              <a:rPr lang="en-US" dirty="0"/>
              <a:t> is material used in nuclear power stations to produce heat to power </a:t>
            </a:r>
            <a:r>
              <a:rPr lang="en-US" dirty="0" smtClean="0"/>
              <a:t>turbines</a:t>
            </a:r>
            <a:r>
              <a:rPr lang="en-US" dirty="0"/>
              <a:t>. Heat is created when nuclear fuel undergoes nuclear fission</a:t>
            </a:r>
            <a:r>
              <a:rPr lang="en-US" dirty="0" smtClean="0"/>
              <a:t>.</a:t>
            </a:r>
          </a:p>
          <a:p>
            <a:pPr algn="just"/>
            <a:r>
              <a:rPr lang="en-US" dirty="0"/>
              <a:t>Most nuclear fuels contain heavy </a:t>
            </a:r>
            <a:r>
              <a:rPr lang="en-US" dirty="0" smtClean="0"/>
              <a:t>radioactive</a:t>
            </a:r>
            <a:r>
              <a:rPr lang="en-US" dirty="0"/>
              <a:t> elements that are capable of undergoing and sustaining nuclear fission. The three most relevant </a:t>
            </a:r>
            <a:r>
              <a:rPr lang="en-US" dirty="0" smtClean="0"/>
              <a:t>isotopes </a:t>
            </a:r>
            <a:r>
              <a:rPr lang="en-US" dirty="0"/>
              <a:t>are Uranium-233, </a:t>
            </a:r>
            <a:r>
              <a:rPr lang="en-US" dirty="0" smtClean="0"/>
              <a:t>Uranium-235</a:t>
            </a:r>
            <a:r>
              <a:rPr lang="en-US" dirty="0"/>
              <a:t> and Plutonium-239. </a:t>
            </a:r>
            <a:endParaRPr lang="en-US" dirty="0" smtClean="0"/>
          </a:p>
          <a:p>
            <a:pPr algn="just"/>
            <a:r>
              <a:rPr lang="en-US" dirty="0"/>
              <a:t>Not all types of nuclear fuels create power from nuclear fission; plutonium-238 and some other elements are used to produce small amounts of nuclear power by radioactive </a:t>
            </a:r>
            <a:r>
              <a:rPr lang="en-US" dirty="0" smtClean="0"/>
              <a:t>decay.</a:t>
            </a:r>
          </a:p>
          <a:p>
            <a:pPr algn="just"/>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698</TotalTime>
  <Words>494</Words>
  <Application>Microsoft Office PowerPoint</Application>
  <PresentationFormat>On-screen Show (4:3)</PresentationFormat>
  <Paragraphs>102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UNIT 3 ENERGY RESOURCES, THEIR USES, ALTERNATIVES AND ENVIRONMENTAL IMPACT</vt:lpstr>
      <vt:lpstr>World energy resources</vt:lpstr>
      <vt:lpstr>TYPES:</vt:lpstr>
      <vt:lpstr>1. Non Renewable Resources</vt:lpstr>
      <vt:lpstr>a. Fossil fuels</vt:lpstr>
      <vt:lpstr>Coal</vt:lpstr>
      <vt:lpstr>Natural gas</vt:lpstr>
      <vt:lpstr>Oil</vt:lpstr>
      <vt:lpstr>b. Nuclear energy</vt:lpstr>
      <vt:lpstr>c. Minerals</vt:lpstr>
      <vt:lpstr>2. Renewable resources</vt:lpstr>
      <vt:lpstr>These are also called Alternative sources of energy </vt:lpstr>
      <vt:lpstr>Solar energy</vt:lpstr>
      <vt:lpstr>Wind energy</vt:lpstr>
      <vt:lpstr>Tidal energy</vt:lpstr>
      <vt:lpstr>Geothermal energy</vt:lpstr>
      <vt:lpstr>Biomass energy</vt:lpstr>
      <vt:lpstr>Hydropower</vt:lpstr>
      <vt:lpstr>Global growing energy needs</vt:lpstr>
      <vt:lpstr>growing energy needs in India</vt:lpstr>
      <vt:lpstr>MAKE WISE USE!</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ENERGY RESOURCES, THEIR USES, ALTERNATIVES AND ENVIRONMENTAL IMPACT</dc:title>
  <dc:creator>user</dc:creator>
  <cp:lastModifiedBy>HP</cp:lastModifiedBy>
  <cp:revision>83</cp:revision>
  <dcterms:created xsi:type="dcterms:W3CDTF">2020-04-11T08:46:35Z</dcterms:created>
  <dcterms:modified xsi:type="dcterms:W3CDTF">2020-04-14T04:28:29Z</dcterms:modified>
</cp:coreProperties>
</file>