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F998911-6706-4505-A64D-D42FD9EA68F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998911-6706-4505-A64D-D42FD9EA68F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998911-6706-4505-A64D-D42FD9EA68F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998911-6706-4505-A64D-D42FD9EA68F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98911-6706-4505-A64D-D42FD9EA68F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F998911-6706-4505-A64D-D42FD9EA68F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F998911-6706-4505-A64D-D42FD9EA68F8}" type="datetimeFigureOut">
              <a:rPr lang="en-US" smtClean="0"/>
              <a:pPr/>
              <a:t>4/14/2020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F998911-6706-4505-A64D-D42FD9EA68F8}" type="datetimeFigureOut">
              <a:rPr lang="en-US" smtClean="0"/>
              <a:pPr/>
              <a:t>4/14/2020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98911-6706-4505-A64D-D42FD9EA68F8}" type="datetimeFigureOut">
              <a:rPr lang="en-US" smtClean="0"/>
              <a:pPr/>
              <a:t>4/14/2020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98911-6706-4505-A64D-D42FD9EA68F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98911-6706-4505-A64D-D42FD9EA68F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E89725-1BAE-4AD5-801F-24A139E2F28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98911-6706-4505-A64D-D42FD9EA68F8}" type="datetimeFigureOut">
              <a:rPr lang="en-US" smtClean="0"/>
              <a:pPr/>
              <a:t>4/14/2020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89725-1BAE-4AD5-801F-24A139E2F28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85728"/>
            <a:ext cx="7772400" cy="3786214"/>
          </a:xfrm>
        </p:spPr>
        <p:txBody>
          <a:bodyPr>
            <a:noAutofit/>
          </a:bodyPr>
          <a:lstStyle/>
          <a:p>
            <a:r>
              <a:rPr lang="en-US" sz="3200" b="1" dirty="0" smtClean="0">
                <a:latin typeface="Times New Roman" pitchFamily="18" charset="0"/>
                <a:cs typeface="Times New Roman" pitchFamily="18" charset="0"/>
              </a:rPr>
              <a:t>COMPUTERISED ACCOUNTING SYSTEM</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and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E-FILLING OF TAX RETURN</a:t>
            </a:r>
            <a:br>
              <a:rPr lang="en-US" sz="32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6</a:t>
            </a:r>
            <a:r>
              <a:rPr lang="en-US" sz="2000" b="1" baseline="30000" dirty="0" smtClean="0">
                <a:latin typeface="Times New Roman" pitchFamily="18" charset="0"/>
                <a:cs typeface="Times New Roman" pitchFamily="18" charset="0"/>
              </a:rPr>
              <a:t>TH</a:t>
            </a:r>
            <a:r>
              <a:rPr lang="en-US" sz="2000" b="1" dirty="0" smtClean="0">
                <a:latin typeface="Times New Roman" pitchFamily="18" charset="0"/>
                <a:cs typeface="Times New Roman" pitchFamily="18" charset="0"/>
              </a:rPr>
              <a:t> SEMESTER</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UNIT-2</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DESIGNING COMPUTERISED ACCOUNTING SYSTEM (DBMS PACKAGE)</a:t>
            </a:r>
            <a:endParaRPr lang="en-IN"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1357290" y="4643446"/>
            <a:ext cx="6400800" cy="714380"/>
          </a:xfrm>
        </p:spPr>
        <p:txBody>
          <a:bodyPr>
            <a:normAutofit/>
          </a:bodyPr>
          <a:lstStyle/>
          <a:p>
            <a:r>
              <a:rPr lang="en-US" sz="2000" b="1" dirty="0" smtClean="0">
                <a:solidFill>
                  <a:schemeClr val="tx1"/>
                </a:solidFill>
                <a:latin typeface="Times New Roman" pitchFamily="18" charset="0"/>
                <a:cs typeface="Times New Roman" pitchFamily="18" charset="0"/>
              </a:rPr>
              <a:t>Prepared by RAJA APUL</a:t>
            </a:r>
            <a:endParaRPr lang="en-IN" sz="20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80167"/>
            <a:ext cx="742952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Create Pay Sheet Details through ‘Report Wizard’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Payroll5.JPG"/>
          <p:cNvPicPr/>
          <p:nvPr/>
        </p:nvPicPr>
        <p:blipFill>
          <a:blip r:embed="rId2"/>
          <a:srcRect/>
          <a:stretch>
            <a:fillRect/>
          </a:stretch>
        </p:blipFill>
        <p:spPr bwMode="auto">
          <a:xfrm>
            <a:off x="714348" y="428604"/>
            <a:ext cx="7643866" cy="2428892"/>
          </a:xfrm>
          <a:prstGeom prst="rect">
            <a:avLst/>
          </a:prstGeom>
          <a:noFill/>
          <a:ln w="9525">
            <a:noFill/>
            <a:miter lim="800000"/>
            <a:headEnd/>
            <a:tailEnd/>
          </a:ln>
        </p:spPr>
      </p:pic>
      <p:pic>
        <p:nvPicPr>
          <p:cNvPr id="4" name="Picture 3" descr="C:\Users\Dell\Pictures\Payroll6.JPG"/>
          <p:cNvPicPr/>
          <p:nvPr/>
        </p:nvPicPr>
        <p:blipFill>
          <a:blip r:embed="rId3"/>
          <a:srcRect/>
          <a:stretch>
            <a:fillRect/>
          </a:stretch>
        </p:blipFill>
        <p:spPr bwMode="auto">
          <a:xfrm>
            <a:off x="714348" y="2913345"/>
            <a:ext cx="7643866" cy="394467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80167"/>
            <a:ext cx="778674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Create a Form to Enter data through ‘Form Design’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Payroll7.JPG"/>
          <p:cNvPicPr/>
          <p:nvPr/>
        </p:nvPicPr>
        <p:blipFill>
          <a:blip r:embed="rId2"/>
          <a:srcRect/>
          <a:stretch>
            <a:fillRect/>
          </a:stretch>
        </p:blipFill>
        <p:spPr bwMode="auto">
          <a:xfrm>
            <a:off x="621739" y="357166"/>
            <a:ext cx="7807913" cy="3143272"/>
          </a:xfrm>
          <a:prstGeom prst="rect">
            <a:avLst/>
          </a:prstGeom>
          <a:noFill/>
          <a:ln w="9525">
            <a:noFill/>
            <a:miter lim="800000"/>
            <a:headEnd/>
            <a:tailEnd/>
          </a:ln>
        </p:spPr>
      </p:pic>
      <p:pic>
        <p:nvPicPr>
          <p:cNvPr id="4" name="Picture 3" descr="C:\Users\Dell\Pictures\Payroll8.JPG"/>
          <p:cNvPicPr/>
          <p:nvPr/>
        </p:nvPicPr>
        <p:blipFill>
          <a:blip r:embed="rId3"/>
          <a:srcRect/>
          <a:stretch>
            <a:fillRect/>
          </a:stretch>
        </p:blipFill>
        <p:spPr bwMode="auto">
          <a:xfrm>
            <a:off x="624279" y="3571877"/>
            <a:ext cx="7805373" cy="32861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500306"/>
            <a:ext cx="7143800" cy="1938992"/>
          </a:xfrm>
          <a:prstGeom prst="rect">
            <a:avLst/>
          </a:prstGeom>
          <a:noFill/>
        </p:spPr>
        <p:txBody>
          <a:bodyPr wrap="square" rtlCol="0">
            <a:spAutoFit/>
          </a:bodyPr>
          <a:lstStyle/>
          <a:p>
            <a:pPr algn="ctr"/>
            <a:r>
              <a:rPr lang="en-US" sz="4000" b="1" dirty="0" smtClean="0">
                <a:latin typeface="Times New Roman" pitchFamily="18" charset="0"/>
                <a:cs typeface="Times New Roman" pitchFamily="18" charset="0"/>
              </a:rPr>
              <a:t>THANK YOU FOR WATCHING MY PRESENTATION</a:t>
            </a:r>
            <a:endParaRPr lang="en-IN" sz="4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42" y="317352"/>
            <a:ext cx="800102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Here are the steps that you’ll need to take in order to create Data Base:</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(1) The first obvious step that you’ll need to do is to open MS Access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(2) Choose the option of</a:t>
            </a:r>
            <a:r>
              <a:rPr kumimoji="0" lang="en-US" sz="1200" b="1"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a</a:t>
            </a:r>
            <a:r>
              <a:rPr kumimoji="0" lang="en-US" sz="1200" b="1"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rgbClr val="3A3A3A"/>
                </a:solidFill>
                <a:effectLst/>
                <a:latin typeface="Arial" pitchFamily="34" charset="0"/>
                <a:ea typeface="Times New Roman" pitchFamily="18" charset="0"/>
                <a:cs typeface="Arial" pitchFamily="34" charset="0"/>
              </a:rPr>
              <a:t>Blank database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(3) Type your desired</a:t>
            </a:r>
            <a:r>
              <a:rPr kumimoji="0" lang="en-US" sz="1200" b="0" i="0" u="none" strike="noStrike" cap="none" normalizeH="0" baseline="0" dirty="0" smtClean="0">
                <a:ln>
                  <a:noFill/>
                </a:ln>
                <a:solidFill>
                  <a:srgbClr val="3A3A3A"/>
                </a:solidFill>
                <a:effectLst/>
                <a:latin typeface="Calibri"/>
                <a:ea typeface="Times New Roman" pitchFamily="18" charset="0"/>
                <a:cs typeface="Times New Roman" pitchFamily="18" charset="0"/>
              </a:rPr>
              <a:t> </a:t>
            </a:r>
            <a:r>
              <a:rPr kumimoji="0" lang="en-US" sz="1200" b="0"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File Name</a:t>
            </a:r>
            <a:r>
              <a:rPr kumimoji="0" lang="en-US" sz="1200" b="0" i="0" u="none" strike="noStrike" cap="none" normalizeH="0" baseline="0" dirty="0" smtClean="0">
                <a:ln>
                  <a:noFill/>
                </a:ln>
                <a:solidFill>
                  <a:srgbClr val="3A3A3A"/>
                </a:solidFill>
                <a:effectLst/>
                <a:latin typeface="Calibri"/>
                <a:ea typeface="Times New Roman" pitchFamily="18" charset="0"/>
                <a:cs typeface="Times New Roman" pitchFamily="18" charset="0"/>
              </a:rPr>
              <a:t> </a:t>
            </a:r>
            <a:r>
              <a:rPr kumimoji="0" lang="en-US" sz="1200" b="0"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for your new database (ex: THK Jain College) and click on </a:t>
            </a:r>
            <a:r>
              <a:rPr kumimoji="0" lang="en-US" sz="1200" b="0" i="0" u="none" strike="noStrike" cap="none" normalizeH="0" baseline="0" dirty="0" smtClean="0">
                <a:ln>
                  <a:noFill/>
                </a:ln>
                <a:solidFill>
                  <a:srgbClr val="3A3A3A"/>
                </a:solidFill>
                <a:effectLst/>
                <a:latin typeface="Calibri"/>
                <a:ea typeface="Times New Roman" pitchFamily="18"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Create</a:t>
            </a:r>
            <a:r>
              <a:rPr kumimoji="0" lang="en-US" sz="1200" b="0" i="0" u="none" strike="noStrike" cap="none" normalizeH="0" baseline="0" dirty="0" smtClean="0">
                <a:ln>
                  <a:noFill/>
                </a:ln>
                <a:solidFill>
                  <a:srgbClr val="3A3A3A"/>
                </a:solidFill>
                <a:effectLst/>
                <a:latin typeface="Calibri"/>
                <a:ea typeface="Times New Roman" pitchFamily="18"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A3A3A"/>
                </a:solidFill>
                <a:effectLst/>
                <a:latin typeface="Times New Roman" pitchFamily="18" charset="0"/>
                <a:ea typeface="Times New Roman" pitchFamily="18" charset="0"/>
                <a:cs typeface="Times New Roman" pitchFamily="18" charset="0"/>
              </a:rPr>
              <a:t>Here are the steps to Create Table:</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View</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Select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Design View</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Type your desired table name (ex: Students Information) then click on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Ok</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Fill the desired fields accordingly and Save it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Documents\DBMS\IMG_20200412_182944.jpg"/>
          <p:cNvPicPr/>
          <p:nvPr/>
        </p:nvPicPr>
        <p:blipFill>
          <a:blip r:embed="rId2"/>
          <a:srcRect/>
          <a:stretch>
            <a:fillRect/>
          </a:stretch>
        </p:blipFill>
        <p:spPr bwMode="auto">
          <a:xfrm>
            <a:off x="828803" y="2247459"/>
            <a:ext cx="7529411" cy="1467293"/>
          </a:xfrm>
          <a:prstGeom prst="rect">
            <a:avLst/>
          </a:prstGeom>
          <a:noFill/>
          <a:ln w="9525">
            <a:noFill/>
            <a:miter lim="800000"/>
            <a:headEnd/>
            <a:tailEnd/>
          </a:ln>
        </p:spPr>
      </p:pic>
      <p:sp>
        <p:nvSpPr>
          <p:cNvPr id="1026" name="Rectangle 2"/>
          <p:cNvSpPr>
            <a:spLocks noChangeArrowheads="1"/>
          </p:cNvSpPr>
          <p:nvPr/>
        </p:nvSpPr>
        <p:spPr bwMode="auto">
          <a:xfrm>
            <a:off x="642910" y="3929066"/>
            <a:ext cx="7572428" cy="2857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Now filled the table accordingly and save it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C:\Users\Dell\Documents\DBMS\IMG20200412183538.jpg"/>
          <p:cNvPicPr/>
          <p:nvPr/>
        </p:nvPicPr>
        <p:blipFill>
          <a:blip r:embed="rId3"/>
          <a:srcRect/>
          <a:stretch>
            <a:fillRect/>
          </a:stretch>
        </p:blipFill>
        <p:spPr bwMode="auto">
          <a:xfrm>
            <a:off x="857224" y="4411864"/>
            <a:ext cx="7500989" cy="201753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71472" y="770263"/>
            <a:ext cx="77867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Here are the steps to create and design Form:</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After completion of the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Table</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 click on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Create</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Form Design</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Add Existing Fields</a:t>
            </a:r>
            <a:r>
              <a:rPr kumimoji="0" lang="en-US" sz="1200" b="0" i="0" u="none" strike="noStrike" cap="none" normalizeH="0" baseline="0" dirty="0" smtClean="0">
                <a:ln>
                  <a:noFill/>
                </a:ln>
                <a:solidFill>
                  <a:srgbClr val="3A3A3A"/>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A3A3A"/>
                </a:solidFill>
                <a:effectLst/>
                <a:latin typeface="Times New Roman" pitchFamily="18" charset="0"/>
                <a:ea typeface="Calibri" pitchFamily="34" charset="0"/>
                <a:cs typeface="Times New Roman" pitchFamily="18" charset="0"/>
              </a:rPr>
              <a:t>Design your form accordingly by double clicking all the fields and you can drag the fields and choose position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Documents\DBMS\IMG_20200412_191741.jpg"/>
          <p:cNvPicPr/>
          <p:nvPr/>
        </p:nvPicPr>
        <p:blipFill>
          <a:blip r:embed="rId2"/>
          <a:srcRect/>
          <a:stretch>
            <a:fillRect/>
          </a:stretch>
        </p:blipFill>
        <p:spPr bwMode="auto">
          <a:xfrm>
            <a:off x="785786" y="1928802"/>
            <a:ext cx="7572428" cy="3071834"/>
          </a:xfrm>
          <a:prstGeom prst="rect">
            <a:avLst/>
          </a:prstGeom>
          <a:noFill/>
          <a:ln w="9525">
            <a:noFill/>
            <a:miter lim="800000"/>
            <a:headEnd/>
            <a:tailEnd/>
          </a:ln>
        </p:spPr>
      </p:pic>
      <p:sp>
        <p:nvSpPr>
          <p:cNvPr id="15362" name="Rectangle 2"/>
          <p:cNvSpPr>
            <a:spLocks noChangeArrowheads="1"/>
          </p:cNvSpPr>
          <p:nvPr/>
        </p:nvSpPr>
        <p:spPr bwMode="auto">
          <a:xfrm>
            <a:off x="571504" y="5286388"/>
            <a:ext cx="8215338"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Save it</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effectLst/>
                <a:latin typeface="Calibri"/>
                <a:ea typeface="Calibri" pitchFamily="34" charset="0"/>
                <a:cs typeface="Times New Roman" pitchFamily="18" charset="0"/>
              </a:rPr>
              <a:t>‘</a:t>
            </a: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View</a:t>
            </a:r>
            <a:r>
              <a:rPr kumimoji="0" lang="en-US" sz="1200" b="0" i="0" u="none" strike="noStrike" cap="none" normalizeH="0" baseline="0" dirty="0" smtClean="0">
                <a:ln>
                  <a:noFill/>
                </a:ln>
                <a:effectLst/>
                <a:latin typeface="Calibri"/>
                <a:ea typeface="Calibri" pitchFamily="34" charset="0"/>
                <a:cs typeface="Times New Roman" pitchFamily="18" charset="0"/>
              </a:rPr>
              <a:t>’</a:t>
            </a: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 and select </a:t>
            </a:r>
            <a:r>
              <a:rPr kumimoji="0" lang="en-US" sz="1200" b="0" i="0" u="none" strike="noStrike" cap="none" normalizeH="0" baseline="0" dirty="0" smtClean="0">
                <a:ln>
                  <a:noFill/>
                </a:ln>
                <a:effectLst/>
                <a:latin typeface="Calibri"/>
                <a:ea typeface="Calibri" pitchFamily="34" charset="0"/>
                <a:cs typeface="Times New Roman" pitchFamily="18" charset="0"/>
              </a:rPr>
              <a:t>‘</a:t>
            </a: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Form View</a:t>
            </a:r>
            <a:r>
              <a:rPr kumimoji="0" lang="en-US" sz="1200" b="0" i="0" u="none" strike="noStrike" cap="none" normalizeH="0" baseline="0" dirty="0" smtClean="0">
                <a:ln>
                  <a:noFill/>
                </a:ln>
                <a:effectLst/>
                <a:latin typeface="Calibri"/>
                <a:ea typeface="Calibri" pitchFamily="34" charset="0"/>
                <a:cs typeface="Times New Roman" pitchFamily="18" charset="0"/>
              </a:rPr>
              <a:t>’</a:t>
            </a:r>
            <a:r>
              <a:rPr kumimoji="0" lang="en-US" sz="1200" b="0" i="0" u="none" strike="noStrike" cap="none" normalizeH="0" baseline="0" dirty="0" smtClean="0">
                <a:ln>
                  <a:noFill/>
                </a:ln>
                <a:effectLst/>
                <a:latin typeface="Times New Roman" pitchFamily="18" charset="0"/>
                <a:ea typeface="Calibri" pitchFamily="34" charset="0"/>
                <a:cs typeface="Times New Roman" pitchFamily="18" charset="0"/>
              </a:rPr>
              <a:t> and then you can check all the forms</a:t>
            </a:r>
            <a:endParaRPr kumimoji="0" lang="en-US"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42910" y="0"/>
            <a:ext cx="750099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 are the steps to Add Buttons on the Form:</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 to Form Design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Button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Drag the Button to the desired position and click once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Record Navigation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 to First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 to Previous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 to Next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Go to Last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Picture or Text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Finish</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(Create four buttons one by one through the above mentioned steps)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 another button by the following steps:</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 to Form Design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Button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Drag the Button to the desired position and click once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Record Operation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 New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Picture or Text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Finish</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357158" y="3900494"/>
            <a:ext cx="800105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Completion the Form would be like this: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descr="C:\Users\Dell\Pictures\Capture.PNG"/>
          <p:cNvPicPr/>
          <p:nvPr/>
        </p:nvPicPr>
        <p:blipFill>
          <a:blip r:embed="rId2"/>
          <a:srcRect/>
          <a:stretch>
            <a:fillRect/>
          </a:stretch>
        </p:blipFill>
        <p:spPr bwMode="auto">
          <a:xfrm>
            <a:off x="785787" y="4213791"/>
            <a:ext cx="7572428" cy="264420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14348" y="0"/>
            <a:ext cx="757242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 are the steps for Creating Report:</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Create</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Report Wizard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the Table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Desired Fields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Choose the Priority Column by double click (which will be shown at the top)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Choose the Ascending Field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Choose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Layout as Stepped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Orientation as Landscape</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Foundry</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Modify the Report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Design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Finish</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Adjust your Report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View</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then 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Report View</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Capture1.PNG"/>
          <p:cNvPicPr/>
          <p:nvPr/>
        </p:nvPicPr>
        <p:blipFill>
          <a:blip r:embed="rId2"/>
          <a:srcRect/>
          <a:stretch>
            <a:fillRect/>
          </a:stretch>
        </p:blipFill>
        <p:spPr bwMode="auto">
          <a:xfrm>
            <a:off x="857224" y="3357562"/>
            <a:ext cx="7500990" cy="35004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0"/>
            <a:ext cx="771530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 the steps to create Query and Run Query:</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Create</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Query Wizard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Simple Query Wizard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 the Desired Table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Choose Desired Fields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Choose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Detail (shows every field of every record)</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Next</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Modify the Query Design</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Click on </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Finish</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selected table will appear as a small window in the</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 Relationship pane.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table window, double-click the</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field names</a:t>
            </a:r>
            <a:r>
              <a:rPr kumimoji="0" lang="en-US" sz="120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want to include in your query. They will be added to the</a:t>
            </a:r>
            <a:r>
              <a:rPr kumimoji="0" lang="en-US" sz="120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design grid</a:t>
            </a:r>
            <a:r>
              <a:rPr kumimoji="0" lang="en-US" sz="120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bottom part of the screen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Capture2.PNG"/>
          <p:cNvPicPr/>
          <p:nvPr/>
        </p:nvPicPr>
        <p:blipFill>
          <a:blip r:embed="rId2"/>
          <a:srcRect/>
          <a:stretch>
            <a:fillRect/>
          </a:stretch>
        </p:blipFill>
        <p:spPr bwMode="auto">
          <a:xfrm>
            <a:off x="857224" y="2688658"/>
            <a:ext cx="7429552" cy="2812044"/>
          </a:xfrm>
          <a:prstGeom prst="rect">
            <a:avLst/>
          </a:prstGeom>
          <a:noFill/>
          <a:ln w="9525">
            <a:noFill/>
            <a:miter lim="800000"/>
            <a:headEnd/>
            <a:tailEnd/>
          </a:ln>
        </p:spPr>
      </p:pic>
      <p:sp>
        <p:nvSpPr>
          <p:cNvPr id="18434" name="Rectangle 2"/>
          <p:cNvSpPr>
            <a:spLocks noChangeArrowheads="1"/>
          </p:cNvSpPr>
          <p:nvPr/>
        </p:nvSpPr>
        <p:spPr bwMode="auto">
          <a:xfrm>
            <a:off x="642942" y="5473029"/>
            <a:ext cx="785814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Set the</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search criteria</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by clicking the cell in the</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Criteria:</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row of each field you want to filter. Typing criteria into more than one field in the Criteria: row will set your query to include only results that meet all criteria. If you want to set multiple criteria but don't need the records shown in your results to meet all of them, type the first criteria in the Criteria: row and additional criteria in the</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or:</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row and the rows beneath it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After you have set your criteria,</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run</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query by clicking the</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Run</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command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query results will be displayed in the query's</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Datasheet view,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which looks like a table. If you want,</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save</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your query by clicking the</a:t>
            </a:r>
            <a:r>
              <a:rPr kumimoji="0" lang="en-US" sz="1200" b="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Save</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c</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ommand in the Quick Access Toolbar. When prompted to name it, type the desired name, then click</a:t>
            </a:r>
            <a:r>
              <a:rPr kumimoji="0" lang="en-US" sz="1200" i="0" u="none" strike="noStrike" cap="none" normalizeH="0" baseline="0" dirty="0" smtClean="0">
                <a:ln>
                  <a:noFill/>
                </a:ln>
                <a:solidFill>
                  <a:srgbClr val="000000"/>
                </a:solidFill>
                <a:effectLst/>
                <a:latin typeface="Calibri"/>
                <a:ea typeface="Calibri" pitchFamily="34" charset="0"/>
                <a:cs typeface="Times New Roman" pitchFamily="18" charset="0"/>
              </a:rPr>
              <a:t> </a:t>
            </a:r>
            <a:r>
              <a:rPr kumimoji="0" lang="en-US" sz="12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OK</a:t>
            </a: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42910" y="0"/>
            <a:ext cx="785818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Steps to Create Pay-slip in MS Access:</a:t>
            </a:r>
            <a:endPar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first obvious step that you’ll need to do is to open MS Access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Choose the option of</a:t>
            </a:r>
            <a:r>
              <a:rPr kumimoji="0" 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a:t>
            </a:r>
            <a:r>
              <a:rPr kumimoji="0" lang="en-US"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Blank database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Type your desired File Name for your new database (ex: Payroll) and click on ‘Create’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Create a table named as Pay-slip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Payroll.JPG"/>
          <p:cNvPicPr/>
          <p:nvPr/>
        </p:nvPicPr>
        <p:blipFill>
          <a:blip r:embed="rId2"/>
          <a:srcRect/>
          <a:stretch>
            <a:fillRect/>
          </a:stretch>
        </p:blipFill>
        <p:spPr bwMode="auto">
          <a:xfrm>
            <a:off x="857224" y="1000108"/>
            <a:ext cx="7429551" cy="2286016"/>
          </a:xfrm>
          <a:prstGeom prst="rect">
            <a:avLst/>
          </a:prstGeom>
          <a:noFill/>
          <a:ln w="9525">
            <a:noFill/>
            <a:miter lim="800000"/>
            <a:headEnd/>
            <a:tailEnd/>
          </a:ln>
        </p:spPr>
      </p:pic>
      <p:sp>
        <p:nvSpPr>
          <p:cNvPr id="19458" name="Rectangle 2"/>
          <p:cNvSpPr>
            <a:spLocks noChangeArrowheads="1"/>
          </p:cNvSpPr>
          <p:nvPr/>
        </p:nvSpPr>
        <p:spPr bwMode="auto">
          <a:xfrm>
            <a:off x="642910" y="3286124"/>
            <a:ext cx="7715304"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(DA=Dearness Allowance; PF=Provident Fund; HRA=House Rent Allowance; TA=Travelling Allowance; SA=Special Allowance)</a:t>
            </a:r>
            <a:endParaRPr kumimoji="0" lang="en-US" sz="1800" b="0" i="0" u="none" strike="noStrike" cap="none" normalizeH="0" baseline="0" dirty="0" smtClean="0">
              <a:ln>
                <a:noFill/>
              </a:ln>
              <a:effectLst/>
              <a:latin typeface="Arial" pitchFamily="34" charset="0"/>
              <a:cs typeface="Arial" pitchFamily="34" charset="0"/>
            </a:endParaRPr>
          </a:p>
        </p:txBody>
      </p:sp>
      <p:sp>
        <p:nvSpPr>
          <p:cNvPr id="19459" name="Rectangle 3"/>
          <p:cNvSpPr>
            <a:spLocks noChangeArrowheads="1"/>
          </p:cNvSpPr>
          <p:nvPr/>
        </p:nvSpPr>
        <p:spPr bwMode="auto">
          <a:xfrm>
            <a:off x="642910" y="3723505"/>
            <a:ext cx="764386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Fill the First Three Columns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descr="C:\Users\Dell\Pictures\Payroll1.JPG"/>
          <p:cNvPicPr/>
          <p:nvPr/>
        </p:nvPicPr>
        <p:blipFill>
          <a:blip r:embed="rId3"/>
          <a:srcRect/>
          <a:stretch>
            <a:fillRect/>
          </a:stretch>
        </p:blipFill>
        <p:spPr bwMode="auto">
          <a:xfrm>
            <a:off x="857224" y="4000505"/>
            <a:ext cx="7358113" cy="28575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42910" y="0"/>
            <a:ext cx="771530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Click on ‘Create’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Click on ‘Query Design’</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Add the Appropriate Table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Click on ‘Update’ under ‘Design’ head</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Fill the ‘Field’ row and ‘Update to’ row each Boxes Accordingly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C:\Users\Dell\Pictures\Payroll2.JPG"/>
          <p:cNvPicPr/>
          <p:nvPr/>
        </p:nvPicPr>
        <p:blipFill>
          <a:blip r:embed="rId2"/>
          <a:srcRect/>
          <a:stretch>
            <a:fillRect/>
          </a:stretch>
        </p:blipFill>
        <p:spPr bwMode="auto">
          <a:xfrm>
            <a:off x="857224" y="1000108"/>
            <a:ext cx="7500990" cy="5214974"/>
          </a:xfrm>
          <a:prstGeom prst="rect">
            <a:avLst/>
          </a:prstGeom>
          <a:noFill/>
          <a:ln w="9525">
            <a:noFill/>
            <a:miter lim="800000"/>
            <a:headEnd/>
            <a:tailEnd/>
          </a:ln>
        </p:spPr>
      </p:pic>
      <p:sp>
        <p:nvSpPr>
          <p:cNvPr id="20483" name="Rectangle 3"/>
          <p:cNvSpPr>
            <a:spLocks noChangeArrowheads="1"/>
          </p:cNvSpPr>
          <p:nvPr/>
        </p:nvSpPr>
        <p:spPr bwMode="auto">
          <a:xfrm>
            <a:off x="642910" y="6211693"/>
            <a:ext cx="78581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Click on ‘Update’ once and on the ‘Run!’ Button Twice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Then go to the Table and check all the Columns are filled accordingly or not. If not, the go to the Query and click on the ‘Run!’ button again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857224" y="1428736"/>
            <a:ext cx="7572428" cy="371477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654</Words>
  <Application>Microsoft Office PowerPoint</Application>
  <PresentationFormat>On-screen Show (4:3)</PresentationFormat>
  <Paragraphs>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COMPUTERISED ACCOUNTING SYSTEM  and  E-FILLING OF TAX RETURN 6TH SEMESTER UNIT-2 DESIGNING COMPUTERISED ACCOUNTING SYSTEM (DBMS PACKAGE)</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COMPUTERISED ACCOUNTING SYSTEM  and  E-FILLING OF TAX RETURN 6TH SEMESTER UNIT-2 DESIGNING COMPUTERISED ACCOUNTING SYSTEM (DBMS PACKAGE)</dc:title>
  <dc:creator>Dell</dc:creator>
  <cp:lastModifiedBy>HP</cp:lastModifiedBy>
  <cp:revision>6</cp:revision>
  <dcterms:created xsi:type="dcterms:W3CDTF">2020-04-13T14:58:18Z</dcterms:created>
  <dcterms:modified xsi:type="dcterms:W3CDTF">2020-04-14T04:27:13Z</dcterms:modified>
</cp:coreProperties>
</file>