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65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5440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04494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24441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00667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85731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45246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1383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23058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350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5961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90970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8244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0221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6080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5448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BE75E-790E-467E-9E92-CCDAE18A5BC7}" type="datetimeFigureOut">
              <a:rPr lang="en-IN" smtClean="0"/>
              <a:pPr/>
              <a:t>12-04-2020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5FA1345-392C-412E-BBEE-9E30F53B50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700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tionary.org/wiki/qualification" TargetMode="External"/><Relationship Id="rId2" Type="http://schemas.openxmlformats.org/officeDocument/2006/relationships/hyperlink" Target="https://en.wikipedia.org/wiki/Moral_responsibilit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en.wikipedia.org/wiki/Salary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0BC9080-C67F-475B-9667-8785A0475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3113389"/>
          </a:xfrm>
        </p:spPr>
        <p:txBody>
          <a:bodyPr/>
          <a:lstStyle/>
          <a:p>
            <a:pPr algn="ctr"/>
            <a:r>
              <a:rPr lang="en-IN" b="1" i="1" dirty="0"/>
              <a:t>HUMAN RESOURCE MANAGEMENT</a:t>
            </a:r>
            <a:br>
              <a:rPr lang="en-IN" b="1" i="1" dirty="0"/>
            </a:b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83E3D35-78F0-46FD-8466-C86F5B9B2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3959440"/>
            <a:ext cx="8915400" cy="2396972"/>
          </a:xfrm>
        </p:spPr>
        <p:txBody>
          <a:bodyPr/>
          <a:lstStyle/>
          <a:p>
            <a:pPr marL="0" indent="0">
              <a:buNone/>
            </a:pPr>
            <a:r>
              <a:rPr lang="en-IN" sz="3600" b="1" dirty="0">
                <a:solidFill>
                  <a:srgbClr val="FF0000"/>
                </a:solidFill>
              </a:rPr>
              <a:t>UNIT 5: Job Analysis</a:t>
            </a:r>
          </a:p>
          <a:p>
            <a:pPr marL="0" indent="0">
              <a:buNone/>
            </a:pPr>
            <a:r>
              <a:rPr lang="en-IN" b="1" dirty="0">
                <a:solidFill>
                  <a:srgbClr val="C00000"/>
                </a:solidFill>
              </a:rPr>
              <a:t>By</a:t>
            </a:r>
            <a:r>
              <a:rPr lang="en-IN" b="1" dirty="0">
                <a:solidFill>
                  <a:srgbClr val="FF0000"/>
                </a:solidFill>
              </a:rPr>
              <a:t> </a:t>
            </a:r>
            <a:r>
              <a:rPr lang="en-IN" b="1" dirty="0">
                <a:solidFill>
                  <a:schemeClr val="tx1"/>
                </a:solidFill>
              </a:rPr>
              <a:t>Prof. CHAITALI GHOSH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</a:rPr>
              <a:t>THK JAIN COLLEGE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</a:rPr>
              <a:t>Class- </a:t>
            </a:r>
            <a:r>
              <a:rPr lang="en-IN" b="1" dirty="0" err="1">
                <a:solidFill>
                  <a:schemeClr val="tx1"/>
                </a:solidFill>
              </a:rPr>
              <a:t>B.Com</a:t>
            </a:r>
            <a:r>
              <a:rPr lang="en-IN" b="1" dirty="0">
                <a:solidFill>
                  <a:schemeClr val="tx1"/>
                </a:solidFill>
              </a:rPr>
              <a:t> (Hons)</a:t>
            </a:r>
          </a:p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</a:rPr>
              <a:t>Semester 2, Sec-2E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083F8A46-EEE9-42AD-992C-BA1A8810CAD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9619" y="1358284"/>
            <a:ext cx="4111619" cy="23792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08226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0B29A-5B99-4E47-8291-37134AF64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04186"/>
            <a:ext cx="8911687" cy="568171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tx1"/>
                </a:solidFill>
              </a:rPr>
              <a:t>Job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6CF9A7-DE41-4A05-9447-B91047008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96645"/>
            <a:ext cx="8915400" cy="5353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>
                <a:solidFill>
                  <a:schemeClr val="tx1"/>
                </a:solidFill>
              </a:rPr>
              <a:t>Job analysis is the basis for </a:t>
            </a:r>
            <a:r>
              <a:rPr lang="en-IN" sz="2200" b="1" dirty="0">
                <a:solidFill>
                  <a:schemeClr val="tx1"/>
                </a:solidFill>
              </a:rPr>
              <a:t>all HR activities</a:t>
            </a:r>
            <a:r>
              <a:rPr lang="en-IN" sz="2200" dirty="0">
                <a:solidFill>
                  <a:schemeClr val="tx1"/>
                </a:solidFill>
              </a:rPr>
              <a:t>. Job analysis provides information about what the job entails and what characteristics are required in an employee to carry out these activities. Job analysis is also known as work analysis. </a:t>
            </a:r>
          </a:p>
          <a:p>
            <a:pPr marL="0" indent="0">
              <a:buNone/>
            </a:pPr>
            <a:r>
              <a:rPr lang="en-IN" sz="2200" dirty="0">
                <a:solidFill>
                  <a:schemeClr val="tx1"/>
                </a:solidFill>
              </a:rPr>
              <a:t>Job analysis can be carried out by: </a:t>
            </a:r>
          </a:p>
          <a:p>
            <a:r>
              <a:rPr lang="en-IN" sz="2200" dirty="0">
                <a:solidFill>
                  <a:schemeClr val="tx1"/>
                </a:solidFill>
              </a:rPr>
              <a:t>Direct observation of employees performing the work</a:t>
            </a:r>
          </a:p>
          <a:p>
            <a:r>
              <a:rPr lang="en-IN" sz="2200" dirty="0">
                <a:solidFill>
                  <a:schemeClr val="tx1"/>
                </a:solidFill>
              </a:rPr>
              <a:t>Finding out information from interviewing job holders</a:t>
            </a:r>
          </a:p>
          <a:p>
            <a:r>
              <a:rPr lang="en-IN" sz="2200" dirty="0">
                <a:solidFill>
                  <a:schemeClr val="tx1"/>
                </a:solidFill>
              </a:rPr>
              <a:t>Referring to the documents like training manuals</a:t>
            </a:r>
          </a:p>
          <a:p>
            <a:r>
              <a:rPr lang="en-IN" sz="2200" dirty="0">
                <a:solidFill>
                  <a:schemeClr val="tx1"/>
                </a:solidFill>
              </a:rPr>
              <a:t>Training records</a:t>
            </a:r>
          </a:p>
          <a:p>
            <a:r>
              <a:rPr lang="en-IN" sz="2200" dirty="0">
                <a:solidFill>
                  <a:schemeClr val="tx1"/>
                </a:solidFill>
              </a:rPr>
              <a:t>Performance appraisal or review reports</a:t>
            </a:r>
          </a:p>
          <a:p>
            <a:r>
              <a:rPr lang="en-IN" sz="2200" dirty="0">
                <a:solidFill>
                  <a:schemeClr val="tx1"/>
                </a:solidFill>
              </a:rPr>
              <a:t>Questioning directly the person carrying out a task</a:t>
            </a:r>
          </a:p>
          <a:p>
            <a:r>
              <a:rPr lang="en-IN" sz="2200" dirty="0">
                <a:solidFill>
                  <a:schemeClr val="tx1"/>
                </a:solidFill>
              </a:rPr>
              <a:t>Form their supervisory staff</a:t>
            </a:r>
          </a:p>
        </p:txBody>
      </p:sp>
    </p:spTree>
    <p:extLst>
      <p:ext uri="{BB962C8B-B14F-4D97-AF65-F5344CB8AC3E}">
        <p14:creationId xmlns:p14="http://schemas.microsoft.com/office/powerpoint/2010/main" xmlns="" val="34308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21E-371F-4846-AA84-CFD20FB6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5460"/>
            <a:ext cx="8911687" cy="599243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tx1"/>
                </a:solidFill>
              </a:rPr>
              <a:t>Importance of Job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75EFB6-5003-4730-8EAA-6B2C672B4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74703"/>
            <a:ext cx="8915400" cy="523651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Job Analysis</a:t>
            </a:r>
            <a:r>
              <a:rPr lang="en-US" dirty="0">
                <a:solidFill>
                  <a:schemeClr val="tx1"/>
                </a:solidFill>
              </a:rPr>
              <a:t> plays an important role in recruitment and selection, job evaluation, job designing, deciding compensation and benefits packages, performance appraisal, analyzing training and development needs, assessing the worth of a job and increasing personnel as well as organizational productivity.</a:t>
            </a:r>
          </a:p>
          <a:p>
            <a:pPr marL="0" indent="0">
              <a:buNone/>
            </a:pP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Picture 3" descr="2010 Cengage Learning 1 Job Analysis. © 2010 Cengage Learning 2 ...">
            <a:extLst>
              <a:ext uri="{FF2B5EF4-FFF2-40B4-BE49-F238E27FC236}">
                <a16:creationId xmlns:a16="http://schemas.microsoft.com/office/drawing/2014/main" xmlns="" id="{478500FF-1636-4E99-9816-90BB666BA0E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4524" y="2041864"/>
            <a:ext cx="8833281" cy="4740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0977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ca cola Job Analysis">
            <a:extLst>
              <a:ext uri="{FF2B5EF4-FFF2-40B4-BE49-F238E27FC236}">
                <a16:creationId xmlns:a16="http://schemas.microsoft.com/office/drawing/2014/main" xmlns="" id="{49642700-D9D5-4E9F-A446-2DF8D53EAF9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3806" y="594804"/>
            <a:ext cx="8904303" cy="6125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2538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urpose of Job Analysis">
            <a:extLst>
              <a:ext uri="{FF2B5EF4-FFF2-40B4-BE49-F238E27FC236}">
                <a16:creationId xmlns:a16="http://schemas.microsoft.com/office/drawing/2014/main" xmlns="" id="{C47B5012-6956-4ACE-A69C-2F056FBCA5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97477" y="852255"/>
            <a:ext cx="8584706" cy="56373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00795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40C76B-18ED-435E-BB35-1B3D596D9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95309"/>
            <a:ext cx="8911687" cy="550415"/>
          </a:xfrm>
        </p:spPr>
        <p:txBody>
          <a:bodyPr>
            <a:normAutofit/>
          </a:bodyPr>
          <a:lstStyle/>
          <a:p>
            <a:r>
              <a:rPr lang="en-IN" sz="2800" b="1" dirty="0">
                <a:solidFill>
                  <a:schemeClr val="tx1"/>
                </a:solidFill>
              </a:rPr>
              <a:t>Products of Job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5AA67F-288B-47F3-AE79-22C51E78A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843379"/>
            <a:ext cx="8915400" cy="5486400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solidFill>
                  <a:schemeClr val="tx1"/>
                </a:solidFill>
              </a:rPr>
              <a:t>Job analysis yields multiple products, out of which the most important are job description and job specification. So, products of job analysis are:-</a:t>
            </a:r>
          </a:p>
          <a:p>
            <a:r>
              <a:rPr lang="en-IN" dirty="0">
                <a:solidFill>
                  <a:schemeClr val="tx1"/>
                </a:solidFill>
              </a:rPr>
              <a:t>Job description</a:t>
            </a:r>
          </a:p>
          <a:p>
            <a:r>
              <a:rPr lang="en-IN" dirty="0">
                <a:solidFill>
                  <a:schemeClr val="tx1"/>
                </a:solidFill>
              </a:rPr>
              <a:t>Job specification</a:t>
            </a:r>
          </a:p>
          <a:p>
            <a:r>
              <a:rPr lang="en-IN" dirty="0">
                <a:solidFill>
                  <a:schemeClr val="tx1"/>
                </a:solidFill>
              </a:rPr>
              <a:t>Job classification</a:t>
            </a:r>
          </a:p>
          <a:p>
            <a:r>
              <a:rPr lang="en-IN" dirty="0">
                <a:solidFill>
                  <a:schemeClr val="tx1"/>
                </a:solidFill>
              </a:rPr>
              <a:t>Job design/ structuring</a:t>
            </a:r>
          </a:p>
          <a:p>
            <a:r>
              <a:rPr lang="en-IN" dirty="0">
                <a:solidFill>
                  <a:schemeClr val="tx1"/>
                </a:solidFill>
              </a:rPr>
              <a:t>Job evaluation</a:t>
            </a:r>
          </a:p>
          <a:p>
            <a:r>
              <a:rPr lang="en-IN" dirty="0">
                <a:solidFill>
                  <a:schemeClr val="tx1"/>
                </a:solidFill>
              </a:rPr>
              <a:t>Performance appraisal</a:t>
            </a:r>
          </a:p>
          <a:p>
            <a:r>
              <a:rPr lang="en-IN" dirty="0">
                <a:solidFill>
                  <a:schemeClr val="tx1"/>
                </a:solidFill>
              </a:rPr>
              <a:t>Training and development</a:t>
            </a:r>
          </a:p>
          <a:p>
            <a:r>
              <a:rPr lang="en-IN" dirty="0">
                <a:solidFill>
                  <a:schemeClr val="tx1"/>
                </a:solidFill>
              </a:rPr>
              <a:t>Succession planning</a:t>
            </a:r>
          </a:p>
          <a:p>
            <a:r>
              <a:rPr lang="en-IN" dirty="0">
                <a:solidFill>
                  <a:schemeClr val="tx1"/>
                </a:solidFill>
              </a:rPr>
              <a:t>Improving efficiency</a:t>
            </a:r>
          </a:p>
          <a:p>
            <a:r>
              <a:rPr lang="en-IN" dirty="0">
                <a:solidFill>
                  <a:schemeClr val="tx1"/>
                </a:solidFill>
              </a:rPr>
              <a:t>Safety</a:t>
            </a:r>
          </a:p>
          <a:p>
            <a:r>
              <a:rPr lang="en-IN" dirty="0">
                <a:solidFill>
                  <a:schemeClr val="tx1"/>
                </a:solidFill>
              </a:rPr>
              <a:t>Human resource planning</a:t>
            </a:r>
          </a:p>
          <a:p>
            <a:r>
              <a:rPr lang="en-IN" dirty="0">
                <a:solidFill>
                  <a:schemeClr val="tx1"/>
                </a:solidFill>
              </a:rPr>
              <a:t>Legal and quasi-legal requirements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593284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6AF90D-EAAB-4716-AA0F-4D4441FC5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68676"/>
            <a:ext cx="8911687" cy="51490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Job Description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F315F6-0D79-4FC4-ABEC-BE971916F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781235"/>
            <a:ext cx="8915400" cy="590808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schemeClr val="tx1"/>
                </a:solidFill>
              </a:rPr>
              <a:t>A </a:t>
            </a:r>
            <a:r>
              <a:rPr lang="en-US" b="1" dirty="0">
                <a:solidFill>
                  <a:schemeClr val="tx1"/>
                </a:solidFill>
              </a:rPr>
              <a:t>job description</a:t>
            </a:r>
            <a:r>
              <a:rPr lang="en-US" dirty="0">
                <a:solidFill>
                  <a:schemeClr val="tx1"/>
                </a:solidFill>
              </a:rPr>
              <a:t> or JD is a written narrative that describes the general tasks, or other related duties, and </a:t>
            </a:r>
            <a:r>
              <a:rPr lang="en-US" dirty="0">
                <a:solidFill>
                  <a:schemeClr val="tx1"/>
                </a:solidFill>
                <a:hlinkClick r:id="rId2" tooltip="Moral responsibilit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responsibilities</a:t>
            </a:r>
            <a:r>
              <a:rPr lang="en-US" dirty="0">
                <a:solidFill>
                  <a:schemeClr val="tx1"/>
                </a:solidFill>
              </a:rPr>
              <a:t> of a position. It may specify the functionary to whom the position reports, specifications such as the </a:t>
            </a:r>
            <a:r>
              <a:rPr lang="en-US" dirty="0">
                <a:solidFill>
                  <a:schemeClr val="tx1"/>
                </a:solidFill>
                <a:hlinkClick r:id="rId3" tooltip="wikt:qualification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qualifications</a:t>
            </a:r>
            <a:r>
              <a:rPr lang="en-US" dirty="0">
                <a:solidFill>
                  <a:schemeClr val="tx1"/>
                </a:solidFill>
              </a:rPr>
              <a:t> or skills needed by the person in the job, information about the equipment, tools and work aids used, working conditions, physical demands, and a </a:t>
            </a:r>
            <a:r>
              <a:rPr lang="en-US" dirty="0">
                <a:solidFill>
                  <a:schemeClr val="tx1"/>
                </a:solidFill>
                <a:hlinkClick r:id="rId4" tooltip="Salary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salary</a:t>
            </a:r>
            <a:r>
              <a:rPr lang="en-US" dirty="0">
                <a:solidFill>
                  <a:schemeClr val="tx1"/>
                </a:solidFill>
              </a:rPr>
              <a:t> range.</a:t>
            </a:r>
          </a:p>
          <a:p>
            <a:pPr marL="0" indent="0" algn="just">
              <a:buNone/>
            </a:pP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A53FD91-14DF-4482-ACF5-7ECED64DB9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9212" y="2574524"/>
            <a:ext cx="8818593" cy="393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7846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4F1B0C0-DC6C-4AEB-8BA2-977271C705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871" y="1145220"/>
            <a:ext cx="7119890" cy="4509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8049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B55D80-C3C8-4F7C-AC04-557A086AC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2104008"/>
            <a:ext cx="8911687" cy="2157274"/>
          </a:xfrm>
        </p:spPr>
        <p:txBody>
          <a:bodyPr>
            <a:normAutofit/>
          </a:bodyPr>
          <a:lstStyle/>
          <a:p>
            <a:pPr algn="ctr"/>
            <a:r>
              <a:rPr lang="en-IN" sz="60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6522822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123</TotalTime>
  <Words>188</Words>
  <Application>Microsoft Office PowerPoint</Application>
  <PresentationFormat>Custom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HUMAN RESOURCE MANAGEMENT </vt:lpstr>
      <vt:lpstr>Job Analysis</vt:lpstr>
      <vt:lpstr>Importance of Job Analysis</vt:lpstr>
      <vt:lpstr>Slide 4</vt:lpstr>
      <vt:lpstr>Slide 5</vt:lpstr>
      <vt:lpstr>Products of Job Analysis</vt:lpstr>
      <vt:lpstr>Job Description </vt:lpstr>
      <vt:lpstr>Slide 8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 MANAGEMENT</dc:title>
  <dc:creator>CHAITALI GHOSH</dc:creator>
  <cp:lastModifiedBy>HP</cp:lastModifiedBy>
  <cp:revision>12</cp:revision>
  <dcterms:created xsi:type="dcterms:W3CDTF">2020-04-11T07:17:32Z</dcterms:created>
  <dcterms:modified xsi:type="dcterms:W3CDTF">2020-04-12T15:09:05Z</dcterms:modified>
</cp:coreProperties>
</file>