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353917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4248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15B82-F43B-41D0-9DAC-2258599EE04F}"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12648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153260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15B82-F43B-41D0-9DAC-2258599EE04F}"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36729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35929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95892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04049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09398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399260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132668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41884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23476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124521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330390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D6385-FBA9-4B60-804B-732E8AFE0256}" type="datetimeFigureOut">
              <a:rPr lang="en-IN" smtClean="0"/>
              <a:pPr/>
              <a:t>12-04-2020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59143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9D6385-FBA9-4B60-804B-732E8AFE0256}" type="datetimeFigureOut">
              <a:rPr lang="en-IN" smtClean="0"/>
              <a:pPr/>
              <a:t>12-04-2020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215B82-F43B-41D0-9DAC-2258599EE04F}" type="slidenum">
              <a:rPr lang="en-IN" smtClean="0"/>
              <a:pPr/>
              <a:t>‹#›</a:t>
            </a:fld>
            <a:endParaRPr lang="en-IN"/>
          </a:p>
        </p:txBody>
      </p:sp>
    </p:spTree>
    <p:extLst>
      <p:ext uri="{BB962C8B-B14F-4D97-AF65-F5344CB8AC3E}">
        <p14:creationId xmlns:p14="http://schemas.microsoft.com/office/powerpoint/2010/main" xmlns="" val="628737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617FF-AF4B-4127-A60F-5030CC9B5F27}"/>
              </a:ext>
            </a:extLst>
          </p:cNvPr>
          <p:cNvSpPr>
            <a:spLocks noGrp="1"/>
          </p:cNvSpPr>
          <p:nvPr>
            <p:ph type="title"/>
          </p:nvPr>
        </p:nvSpPr>
        <p:spPr>
          <a:xfrm>
            <a:off x="2592925" y="624110"/>
            <a:ext cx="8911687" cy="2804890"/>
          </a:xfrm>
        </p:spPr>
        <p:txBody>
          <a:bodyPr/>
          <a:lstStyle/>
          <a:p>
            <a:pPr algn="ctr"/>
            <a:r>
              <a:rPr lang="en-IN" b="1" i="1" dirty="0"/>
              <a:t>HUMAN RESOURCE MANAGEMENT</a:t>
            </a:r>
            <a:br>
              <a:rPr lang="en-IN" b="1" i="1" dirty="0"/>
            </a:br>
            <a:endParaRPr lang="en-IN" b="1" i="1" dirty="0"/>
          </a:p>
        </p:txBody>
      </p:sp>
      <p:sp>
        <p:nvSpPr>
          <p:cNvPr id="3" name="Subtitle 2">
            <a:extLst>
              <a:ext uri="{FF2B5EF4-FFF2-40B4-BE49-F238E27FC236}">
                <a16:creationId xmlns:a16="http://schemas.microsoft.com/office/drawing/2014/main" xmlns="" id="{D34DFDA0-A674-48B7-AC80-4FD2B40C0059}"/>
              </a:ext>
            </a:extLst>
          </p:cNvPr>
          <p:cNvSpPr>
            <a:spLocks noGrp="1"/>
          </p:cNvSpPr>
          <p:nvPr>
            <p:ph idx="1"/>
          </p:nvPr>
        </p:nvSpPr>
        <p:spPr>
          <a:xfrm>
            <a:off x="2589212" y="3630966"/>
            <a:ext cx="8915400" cy="2280255"/>
          </a:xfrm>
        </p:spPr>
        <p:txBody>
          <a:bodyPr>
            <a:normAutofit fontScale="92500"/>
          </a:bodyPr>
          <a:lstStyle/>
          <a:p>
            <a:pPr marL="0" indent="0">
              <a:buNone/>
            </a:pPr>
            <a:r>
              <a:rPr lang="en-IN" sz="3600" b="1" dirty="0">
                <a:solidFill>
                  <a:srgbClr val="FF0000"/>
                </a:solidFill>
              </a:rPr>
              <a:t>UNIT 2: Human Resource Planning (part 1)</a:t>
            </a:r>
          </a:p>
          <a:p>
            <a:pPr marL="0" indent="0">
              <a:buNone/>
            </a:pPr>
            <a:r>
              <a:rPr lang="en-IN" b="1" dirty="0">
                <a:solidFill>
                  <a:srgbClr val="C00000"/>
                </a:solidFill>
              </a:rPr>
              <a:t>By</a:t>
            </a:r>
            <a:r>
              <a:rPr lang="en-IN" b="1" dirty="0">
                <a:solidFill>
                  <a:srgbClr val="FF0000"/>
                </a:solidFill>
              </a:rPr>
              <a:t> </a:t>
            </a:r>
            <a:r>
              <a:rPr lang="en-IN" b="1" dirty="0">
                <a:solidFill>
                  <a:schemeClr val="tx1"/>
                </a:solidFill>
              </a:rPr>
              <a:t>Prof. CHAITALI GHOSH</a:t>
            </a:r>
          </a:p>
          <a:p>
            <a:pPr marL="0" indent="0">
              <a:buNone/>
            </a:pPr>
            <a:r>
              <a:rPr lang="en-IN" b="1" dirty="0">
                <a:solidFill>
                  <a:schemeClr val="tx1"/>
                </a:solidFill>
              </a:rPr>
              <a:t>THK JAIN COLLEGE</a:t>
            </a:r>
          </a:p>
          <a:p>
            <a:pPr marL="0" indent="0">
              <a:buNone/>
            </a:pPr>
            <a:r>
              <a:rPr lang="en-IN" b="1" dirty="0">
                <a:solidFill>
                  <a:schemeClr val="tx1"/>
                </a:solidFill>
              </a:rPr>
              <a:t>Class- </a:t>
            </a:r>
            <a:r>
              <a:rPr lang="en-IN" b="1" dirty="0" err="1">
                <a:solidFill>
                  <a:schemeClr val="tx1"/>
                </a:solidFill>
              </a:rPr>
              <a:t>B.Com</a:t>
            </a:r>
            <a:r>
              <a:rPr lang="en-IN" b="1" dirty="0">
                <a:solidFill>
                  <a:schemeClr val="tx1"/>
                </a:solidFill>
              </a:rPr>
              <a:t> (Hons)</a:t>
            </a:r>
          </a:p>
          <a:p>
            <a:pPr marL="0" indent="0">
              <a:buNone/>
            </a:pPr>
            <a:r>
              <a:rPr lang="en-IN" b="1" dirty="0">
                <a:solidFill>
                  <a:schemeClr val="tx1"/>
                </a:solidFill>
              </a:rPr>
              <a:t>Semester 2, Sec-2E</a:t>
            </a:r>
          </a:p>
          <a:p>
            <a:pPr marL="0" indent="0">
              <a:buNone/>
            </a:pPr>
            <a:endParaRPr lang="en-IN" dirty="0"/>
          </a:p>
        </p:txBody>
      </p:sp>
      <p:pic>
        <p:nvPicPr>
          <p:cNvPr id="4" name="Picture 3">
            <a:extLst>
              <a:ext uri="{FF2B5EF4-FFF2-40B4-BE49-F238E27FC236}">
                <a16:creationId xmlns:a16="http://schemas.microsoft.com/office/drawing/2014/main" xmlns="" id="{51EEFD88-12C1-4865-B11D-F9AC26A83CBD}"/>
              </a:ext>
            </a:extLst>
          </p:cNvPr>
          <p:cNvPicPr>
            <a:picLocks noChangeAspect="1"/>
          </p:cNvPicPr>
          <p:nvPr/>
        </p:nvPicPr>
        <p:blipFill>
          <a:blip r:embed="rId2"/>
          <a:stretch>
            <a:fillRect/>
          </a:stretch>
        </p:blipFill>
        <p:spPr>
          <a:xfrm>
            <a:off x="3932808" y="1425805"/>
            <a:ext cx="5317724" cy="2205162"/>
          </a:xfrm>
          <a:prstGeom prst="rect">
            <a:avLst/>
          </a:prstGeom>
        </p:spPr>
      </p:pic>
    </p:spTree>
    <p:extLst>
      <p:ext uri="{BB962C8B-B14F-4D97-AF65-F5344CB8AC3E}">
        <p14:creationId xmlns:p14="http://schemas.microsoft.com/office/powerpoint/2010/main" xmlns="" val="201861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BBCDF-D55E-4E80-BE36-DA0776F82C26}"/>
              </a:ext>
            </a:extLst>
          </p:cNvPr>
          <p:cNvSpPr>
            <a:spLocks noGrp="1"/>
          </p:cNvSpPr>
          <p:nvPr>
            <p:ph type="title"/>
          </p:nvPr>
        </p:nvSpPr>
        <p:spPr>
          <a:xfrm>
            <a:off x="2592925" y="310717"/>
            <a:ext cx="8911687" cy="1331651"/>
          </a:xfrm>
        </p:spPr>
        <p:txBody>
          <a:bodyPr>
            <a:normAutofit/>
          </a:bodyPr>
          <a:lstStyle/>
          <a:p>
            <a:r>
              <a:rPr lang="en-IN" b="1" dirty="0"/>
              <a:t>Features of Human Resource Management</a:t>
            </a:r>
          </a:p>
        </p:txBody>
      </p:sp>
      <p:sp>
        <p:nvSpPr>
          <p:cNvPr id="3" name="Content Placeholder 2">
            <a:extLst>
              <a:ext uri="{FF2B5EF4-FFF2-40B4-BE49-F238E27FC236}">
                <a16:creationId xmlns:a16="http://schemas.microsoft.com/office/drawing/2014/main" xmlns="" id="{130EA5BF-52B9-47D4-9D34-AC23503CF2A6}"/>
              </a:ext>
            </a:extLst>
          </p:cNvPr>
          <p:cNvSpPr>
            <a:spLocks noGrp="1"/>
          </p:cNvSpPr>
          <p:nvPr>
            <p:ph idx="1"/>
          </p:nvPr>
        </p:nvSpPr>
        <p:spPr>
          <a:xfrm>
            <a:off x="2589212" y="1961964"/>
            <a:ext cx="8915400" cy="4243527"/>
          </a:xfrm>
        </p:spPr>
        <p:txBody>
          <a:bodyPr>
            <a:normAutofit/>
          </a:bodyPr>
          <a:lstStyle/>
          <a:p>
            <a:r>
              <a:rPr lang="en-IN" sz="2800" dirty="0">
                <a:solidFill>
                  <a:schemeClr val="tx1"/>
                </a:solidFill>
              </a:rPr>
              <a:t>Future oriented</a:t>
            </a:r>
          </a:p>
          <a:p>
            <a:r>
              <a:rPr lang="en-IN" sz="2800" dirty="0">
                <a:solidFill>
                  <a:schemeClr val="tx1"/>
                </a:solidFill>
              </a:rPr>
              <a:t>Continuous process</a:t>
            </a:r>
          </a:p>
          <a:p>
            <a:r>
              <a:rPr lang="en-IN" sz="2800" dirty="0">
                <a:solidFill>
                  <a:schemeClr val="tx1"/>
                </a:solidFill>
              </a:rPr>
              <a:t>Optimum utilization of human resources</a:t>
            </a:r>
          </a:p>
          <a:p>
            <a:r>
              <a:rPr lang="en-IN" sz="2800" dirty="0">
                <a:solidFill>
                  <a:schemeClr val="tx1"/>
                </a:solidFill>
              </a:rPr>
              <a:t>Right kinds and numbers</a:t>
            </a:r>
          </a:p>
          <a:p>
            <a:r>
              <a:rPr lang="en-IN" sz="2800" dirty="0">
                <a:solidFill>
                  <a:schemeClr val="tx1"/>
                </a:solidFill>
              </a:rPr>
              <a:t>Determination of demand and supply</a:t>
            </a:r>
          </a:p>
          <a:p>
            <a:r>
              <a:rPr lang="en-IN" sz="2800" dirty="0">
                <a:solidFill>
                  <a:schemeClr val="tx1"/>
                </a:solidFill>
              </a:rPr>
              <a:t>Related to corporate plan</a:t>
            </a:r>
          </a:p>
          <a:p>
            <a:r>
              <a:rPr lang="en-IN" sz="2800" dirty="0">
                <a:solidFill>
                  <a:schemeClr val="tx1"/>
                </a:solidFill>
              </a:rPr>
              <a:t>A part of HRM System</a:t>
            </a:r>
          </a:p>
        </p:txBody>
      </p:sp>
    </p:spTree>
    <p:extLst>
      <p:ext uri="{BB962C8B-B14F-4D97-AF65-F5344CB8AC3E}">
        <p14:creationId xmlns:p14="http://schemas.microsoft.com/office/powerpoint/2010/main" xmlns="" val="288393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66E3E-B123-454D-8DE8-728A91C04EF1}"/>
              </a:ext>
            </a:extLst>
          </p:cNvPr>
          <p:cNvSpPr>
            <a:spLocks noGrp="1"/>
          </p:cNvSpPr>
          <p:nvPr>
            <p:ph type="title"/>
          </p:nvPr>
        </p:nvSpPr>
        <p:spPr>
          <a:xfrm>
            <a:off x="2592925" y="150920"/>
            <a:ext cx="8911687" cy="541538"/>
          </a:xfrm>
        </p:spPr>
        <p:txBody>
          <a:bodyPr>
            <a:normAutofit/>
          </a:bodyPr>
          <a:lstStyle/>
          <a:p>
            <a:r>
              <a:rPr lang="en-IN" sz="2800" b="1" dirty="0">
                <a:solidFill>
                  <a:schemeClr val="bg2">
                    <a:lumMod val="25000"/>
                  </a:schemeClr>
                </a:solidFill>
              </a:rPr>
              <a:t>Human Resource Planning(HRP)</a:t>
            </a:r>
          </a:p>
        </p:txBody>
      </p:sp>
      <p:pic>
        <p:nvPicPr>
          <p:cNvPr id="4" name="Content Placeholder 3">
            <a:extLst>
              <a:ext uri="{FF2B5EF4-FFF2-40B4-BE49-F238E27FC236}">
                <a16:creationId xmlns:a16="http://schemas.microsoft.com/office/drawing/2014/main" xmlns="" id="{5BC5F678-4AB8-4FB5-A94F-7450F96E1F38}"/>
              </a:ext>
            </a:extLst>
          </p:cNvPr>
          <p:cNvPicPr>
            <a:picLocks noGrp="1" noChangeAspect="1"/>
          </p:cNvPicPr>
          <p:nvPr>
            <p:ph idx="1"/>
          </p:nvPr>
        </p:nvPicPr>
        <p:blipFill>
          <a:blip r:embed="rId2"/>
          <a:stretch>
            <a:fillRect/>
          </a:stretch>
        </p:blipFill>
        <p:spPr>
          <a:xfrm>
            <a:off x="2050742" y="870012"/>
            <a:ext cx="9694415" cy="5752730"/>
          </a:xfrm>
          <a:prstGeom prst="rect">
            <a:avLst/>
          </a:prstGeom>
        </p:spPr>
      </p:pic>
    </p:spTree>
    <p:extLst>
      <p:ext uri="{BB962C8B-B14F-4D97-AF65-F5344CB8AC3E}">
        <p14:creationId xmlns:p14="http://schemas.microsoft.com/office/powerpoint/2010/main" xmlns="" val="360709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E5664-A233-432C-BC84-BDE35999C313}"/>
              </a:ext>
            </a:extLst>
          </p:cNvPr>
          <p:cNvSpPr>
            <a:spLocks noGrp="1"/>
          </p:cNvSpPr>
          <p:nvPr>
            <p:ph type="title"/>
          </p:nvPr>
        </p:nvSpPr>
        <p:spPr>
          <a:xfrm>
            <a:off x="2592925" y="159798"/>
            <a:ext cx="8911687" cy="665825"/>
          </a:xfrm>
        </p:spPr>
        <p:txBody>
          <a:bodyPr/>
          <a:lstStyle/>
          <a:p>
            <a:pPr algn="r"/>
            <a:r>
              <a:rPr lang="en-IN" dirty="0"/>
              <a:t>Cont..</a:t>
            </a:r>
          </a:p>
        </p:txBody>
      </p:sp>
      <p:sp>
        <p:nvSpPr>
          <p:cNvPr id="3" name="Content Placeholder 2">
            <a:extLst>
              <a:ext uri="{FF2B5EF4-FFF2-40B4-BE49-F238E27FC236}">
                <a16:creationId xmlns:a16="http://schemas.microsoft.com/office/drawing/2014/main" xmlns="" id="{AAB36E26-4EAB-4EBD-841D-F01CCF044A0A}"/>
              </a:ext>
            </a:extLst>
          </p:cNvPr>
          <p:cNvSpPr>
            <a:spLocks noGrp="1"/>
          </p:cNvSpPr>
          <p:nvPr>
            <p:ph idx="1"/>
          </p:nvPr>
        </p:nvSpPr>
        <p:spPr>
          <a:xfrm>
            <a:off x="2589212" y="923278"/>
            <a:ext cx="8915400" cy="5774924"/>
          </a:xfrm>
        </p:spPr>
        <p:txBody>
          <a:bodyPr/>
          <a:lstStyle/>
          <a:p>
            <a:pPr marL="0" indent="0">
              <a:buNone/>
            </a:pPr>
            <a:r>
              <a:rPr lang="en-IN" sz="2400" dirty="0">
                <a:solidFill>
                  <a:schemeClr val="tx1"/>
                </a:solidFill>
              </a:rPr>
              <a:t>It is the process of getting the right people at the right time for doing specific job. The term “right” means requisite qualification and competency. </a:t>
            </a:r>
          </a:p>
          <a:p>
            <a:r>
              <a:rPr lang="en-IN" sz="2400" dirty="0">
                <a:solidFill>
                  <a:schemeClr val="tx1"/>
                </a:solidFill>
              </a:rPr>
              <a:t>HRP is a system of matching the quality of people suiting the needs of the organisation over a given time frame.</a:t>
            </a:r>
          </a:p>
          <a:p>
            <a:r>
              <a:rPr lang="en-IN" sz="2400" dirty="0">
                <a:solidFill>
                  <a:schemeClr val="tx1"/>
                </a:solidFill>
              </a:rPr>
              <a:t>HRP is the process by which a company ensures economical use of manpower.</a:t>
            </a:r>
          </a:p>
          <a:p>
            <a:r>
              <a:rPr lang="en-IN" sz="2400" dirty="0">
                <a:solidFill>
                  <a:schemeClr val="tx1"/>
                </a:solidFill>
              </a:rPr>
              <a:t>HRP is the process of determination manpower requirements in order to carry out the business plan of the organisation.</a:t>
            </a:r>
          </a:p>
          <a:p>
            <a:r>
              <a:rPr lang="en-IN" sz="2400" dirty="0">
                <a:solidFill>
                  <a:schemeClr val="tx1"/>
                </a:solidFill>
              </a:rPr>
              <a:t>HR planning manifests its importance as the key to managerial functions, efficient utilization, motivation, better industrial relations, and higher productivity.</a:t>
            </a:r>
          </a:p>
          <a:p>
            <a:endParaRPr lang="en-IN" sz="2400" dirty="0">
              <a:solidFill>
                <a:schemeClr val="tx1"/>
              </a:solidFill>
            </a:endParaRPr>
          </a:p>
          <a:p>
            <a:endParaRPr lang="en-IN" dirty="0"/>
          </a:p>
        </p:txBody>
      </p:sp>
    </p:spTree>
    <p:extLst>
      <p:ext uri="{BB962C8B-B14F-4D97-AF65-F5344CB8AC3E}">
        <p14:creationId xmlns:p14="http://schemas.microsoft.com/office/powerpoint/2010/main" xmlns="" val="1058208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001FEE2-502C-4330-94AF-2CB5B7BF048F}"/>
              </a:ext>
            </a:extLst>
          </p:cNvPr>
          <p:cNvPicPr>
            <a:picLocks noGrp="1" noChangeAspect="1"/>
          </p:cNvPicPr>
          <p:nvPr>
            <p:ph idx="4294967295"/>
          </p:nvPr>
        </p:nvPicPr>
        <p:blipFill>
          <a:blip r:embed="rId2"/>
          <a:stretch>
            <a:fillRect/>
          </a:stretch>
        </p:blipFill>
        <p:spPr>
          <a:xfrm>
            <a:off x="2423604" y="372862"/>
            <a:ext cx="8629095" cy="5663954"/>
          </a:xfrm>
          <a:prstGeom prst="rect">
            <a:avLst/>
          </a:prstGeom>
        </p:spPr>
      </p:pic>
    </p:spTree>
    <p:extLst>
      <p:ext uri="{BB962C8B-B14F-4D97-AF65-F5344CB8AC3E}">
        <p14:creationId xmlns:p14="http://schemas.microsoft.com/office/powerpoint/2010/main" xmlns="" val="97101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CABC3-82BC-4078-94C3-D5F869F384E5}"/>
              </a:ext>
            </a:extLst>
          </p:cNvPr>
          <p:cNvSpPr>
            <a:spLocks noGrp="1"/>
          </p:cNvSpPr>
          <p:nvPr>
            <p:ph type="title"/>
          </p:nvPr>
        </p:nvSpPr>
        <p:spPr>
          <a:xfrm>
            <a:off x="2592925" y="230820"/>
            <a:ext cx="8911687" cy="612560"/>
          </a:xfrm>
        </p:spPr>
        <p:txBody>
          <a:bodyPr>
            <a:normAutofit fontScale="90000"/>
          </a:bodyPr>
          <a:lstStyle/>
          <a:p>
            <a:r>
              <a:rPr lang="en-IN" b="1" dirty="0">
                <a:solidFill>
                  <a:schemeClr val="tx1"/>
                </a:solidFill>
              </a:rPr>
              <a:t>Activities of Human Resource Planning </a:t>
            </a:r>
          </a:p>
        </p:txBody>
      </p:sp>
      <p:sp>
        <p:nvSpPr>
          <p:cNvPr id="3" name="Content Placeholder 2">
            <a:extLst>
              <a:ext uri="{FF2B5EF4-FFF2-40B4-BE49-F238E27FC236}">
                <a16:creationId xmlns:a16="http://schemas.microsoft.com/office/drawing/2014/main" xmlns="" id="{1AFD6E2A-00F1-406E-973B-C97300C49C0F}"/>
              </a:ext>
            </a:extLst>
          </p:cNvPr>
          <p:cNvSpPr>
            <a:spLocks noGrp="1"/>
          </p:cNvSpPr>
          <p:nvPr>
            <p:ph idx="1"/>
          </p:nvPr>
        </p:nvSpPr>
        <p:spPr>
          <a:xfrm>
            <a:off x="2589212" y="1003177"/>
            <a:ext cx="8915400" cy="5415378"/>
          </a:xfrm>
        </p:spPr>
        <p:txBody>
          <a:bodyPr>
            <a:normAutofit/>
          </a:bodyPr>
          <a:lstStyle/>
          <a:p>
            <a:r>
              <a:rPr lang="en-IN" sz="2200" dirty="0">
                <a:solidFill>
                  <a:schemeClr val="tx1"/>
                </a:solidFill>
              </a:rPr>
              <a:t>Forecasting future manpower requirements. The forecasting is either in terms of mathematical projections of trends in the economic environment and development in industry, or in terms of judgmental estimates based upon the specific future plans of a company.</a:t>
            </a:r>
          </a:p>
          <a:p>
            <a:r>
              <a:rPr lang="en-IN" sz="2200" dirty="0">
                <a:solidFill>
                  <a:schemeClr val="tx1"/>
                </a:solidFill>
              </a:rPr>
              <a:t>Making an inventory of present human resources and assessing the extent to which these resources are utilised optimally</a:t>
            </a:r>
          </a:p>
          <a:p>
            <a:r>
              <a:rPr lang="en-IN" sz="2200" dirty="0">
                <a:solidFill>
                  <a:schemeClr val="tx1"/>
                </a:solidFill>
              </a:rPr>
              <a:t>Training, selection, development, utilization, transfer, promotion, motivation, and compensation to ensure that future manpower requirements are properly met</a:t>
            </a:r>
          </a:p>
          <a:p>
            <a:r>
              <a:rPr lang="en-IN" sz="2200" dirty="0">
                <a:solidFill>
                  <a:schemeClr val="tx1"/>
                </a:solidFill>
              </a:rPr>
              <a:t>Keeping manpower ready to take up responsibility when a manager in key position in any unforeseen events</a:t>
            </a:r>
          </a:p>
        </p:txBody>
      </p:sp>
    </p:spTree>
    <p:extLst>
      <p:ext uri="{BB962C8B-B14F-4D97-AF65-F5344CB8AC3E}">
        <p14:creationId xmlns:p14="http://schemas.microsoft.com/office/powerpoint/2010/main" xmlns="" val="20763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FC34267-52C1-4F7D-B6EC-D2CA538C7289}"/>
              </a:ext>
            </a:extLst>
          </p:cNvPr>
          <p:cNvPicPr>
            <a:picLocks noGrp="1" noChangeAspect="1"/>
          </p:cNvPicPr>
          <p:nvPr>
            <p:ph idx="4294967295"/>
          </p:nvPr>
        </p:nvPicPr>
        <p:blipFill>
          <a:blip r:embed="rId2"/>
          <a:stretch>
            <a:fillRect/>
          </a:stretch>
        </p:blipFill>
        <p:spPr>
          <a:xfrm>
            <a:off x="2219418" y="639193"/>
            <a:ext cx="9268288" cy="5628258"/>
          </a:xfrm>
          <a:prstGeom prst="rect">
            <a:avLst/>
          </a:prstGeom>
        </p:spPr>
      </p:pic>
    </p:spTree>
    <p:extLst>
      <p:ext uri="{BB962C8B-B14F-4D97-AF65-F5344CB8AC3E}">
        <p14:creationId xmlns:p14="http://schemas.microsoft.com/office/powerpoint/2010/main" xmlns="" val="288375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DC871-5418-4755-B60B-4F65C5F0CB98}"/>
              </a:ext>
            </a:extLst>
          </p:cNvPr>
          <p:cNvSpPr>
            <a:spLocks noGrp="1"/>
          </p:cNvSpPr>
          <p:nvPr>
            <p:ph type="title"/>
          </p:nvPr>
        </p:nvSpPr>
        <p:spPr>
          <a:xfrm>
            <a:off x="2592925" y="221942"/>
            <a:ext cx="8911687" cy="724836"/>
          </a:xfrm>
        </p:spPr>
        <p:txBody>
          <a:bodyPr>
            <a:normAutofit/>
          </a:bodyPr>
          <a:lstStyle/>
          <a:p>
            <a:r>
              <a:rPr lang="en-IN" sz="2800" b="1" dirty="0">
                <a:solidFill>
                  <a:schemeClr val="tx1"/>
                </a:solidFill>
              </a:rPr>
              <a:t>Need of Human Resource Planning</a:t>
            </a:r>
          </a:p>
        </p:txBody>
      </p:sp>
      <p:sp>
        <p:nvSpPr>
          <p:cNvPr id="3" name="Content Placeholder 2">
            <a:extLst>
              <a:ext uri="{FF2B5EF4-FFF2-40B4-BE49-F238E27FC236}">
                <a16:creationId xmlns:a16="http://schemas.microsoft.com/office/drawing/2014/main" xmlns="" id="{EEB5404D-AF18-45E6-9D69-A67A643D70F4}"/>
              </a:ext>
            </a:extLst>
          </p:cNvPr>
          <p:cNvSpPr>
            <a:spLocks noGrp="1"/>
          </p:cNvSpPr>
          <p:nvPr>
            <p:ph idx="1"/>
          </p:nvPr>
        </p:nvSpPr>
        <p:spPr>
          <a:xfrm>
            <a:off x="2589212" y="1056443"/>
            <a:ext cx="8915400" cy="5504155"/>
          </a:xfrm>
        </p:spPr>
        <p:txBody>
          <a:bodyPr>
            <a:normAutofit/>
          </a:bodyPr>
          <a:lstStyle/>
          <a:p>
            <a:r>
              <a:rPr lang="en-IN" sz="2400" dirty="0">
                <a:solidFill>
                  <a:schemeClr val="tx1"/>
                </a:solidFill>
              </a:rPr>
              <a:t>Ensure adequate availability of manpower as and when required</a:t>
            </a:r>
          </a:p>
          <a:p>
            <a:r>
              <a:rPr lang="en-IN" sz="2400" dirty="0">
                <a:solidFill>
                  <a:schemeClr val="tx1"/>
                </a:solidFill>
              </a:rPr>
              <a:t>Ensure proper use of existing human resources in the organisation</a:t>
            </a:r>
          </a:p>
          <a:p>
            <a:r>
              <a:rPr lang="en-IN" sz="2400" dirty="0">
                <a:solidFill>
                  <a:schemeClr val="tx1"/>
                </a:solidFill>
              </a:rPr>
              <a:t>Forecast future requirements of human resources with different levels of skills</a:t>
            </a:r>
          </a:p>
          <a:p>
            <a:r>
              <a:rPr lang="en-IN" sz="2400" dirty="0">
                <a:solidFill>
                  <a:schemeClr val="tx1"/>
                </a:solidFill>
              </a:rPr>
              <a:t>Control the human resources already deployed in the organisation</a:t>
            </a:r>
          </a:p>
          <a:p>
            <a:r>
              <a:rPr lang="en-IN" sz="2400" dirty="0">
                <a:solidFill>
                  <a:schemeClr val="tx1"/>
                </a:solidFill>
              </a:rPr>
              <a:t>Anticipate the impact of technology on jobs and requirements for human resources</a:t>
            </a:r>
          </a:p>
          <a:p>
            <a:r>
              <a:rPr lang="en-IN" sz="2400" dirty="0">
                <a:solidFill>
                  <a:schemeClr val="tx1"/>
                </a:solidFill>
              </a:rPr>
              <a:t>Determine surplus or shortage, if any, of human resources available over a specified period of time.</a:t>
            </a:r>
          </a:p>
        </p:txBody>
      </p:sp>
    </p:spTree>
    <p:extLst>
      <p:ext uri="{BB962C8B-B14F-4D97-AF65-F5344CB8AC3E}">
        <p14:creationId xmlns:p14="http://schemas.microsoft.com/office/powerpoint/2010/main" xmlns="" val="86353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30F0950-66B6-45BC-9BE7-65F4029213E4}"/>
              </a:ext>
            </a:extLst>
          </p:cNvPr>
          <p:cNvPicPr>
            <a:picLocks noChangeAspect="1"/>
          </p:cNvPicPr>
          <p:nvPr/>
        </p:nvPicPr>
        <p:blipFill>
          <a:blip r:embed="rId2"/>
          <a:stretch>
            <a:fillRect/>
          </a:stretch>
        </p:blipFill>
        <p:spPr>
          <a:xfrm>
            <a:off x="2299317" y="550417"/>
            <a:ext cx="9010834" cy="5743852"/>
          </a:xfrm>
          <a:prstGeom prst="rect">
            <a:avLst/>
          </a:prstGeom>
        </p:spPr>
      </p:pic>
    </p:spTree>
    <p:extLst>
      <p:ext uri="{BB962C8B-B14F-4D97-AF65-F5344CB8AC3E}">
        <p14:creationId xmlns:p14="http://schemas.microsoft.com/office/powerpoint/2010/main" xmlns="" val="141549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F4BFAE0-3D89-4187-AAF0-E124693ED225}"/>
              </a:ext>
            </a:extLst>
          </p:cNvPr>
          <p:cNvPicPr>
            <a:picLocks noGrp="1" noChangeAspect="1"/>
          </p:cNvPicPr>
          <p:nvPr>
            <p:ph idx="4294967295"/>
          </p:nvPr>
        </p:nvPicPr>
        <p:blipFill>
          <a:blip r:embed="rId2"/>
          <a:stretch>
            <a:fillRect/>
          </a:stretch>
        </p:blipFill>
        <p:spPr>
          <a:xfrm>
            <a:off x="2752079" y="1296140"/>
            <a:ext cx="7741327" cy="5095781"/>
          </a:xfrm>
          <a:prstGeom prst="rect">
            <a:avLst/>
          </a:prstGeom>
        </p:spPr>
      </p:pic>
    </p:spTree>
    <p:extLst>
      <p:ext uri="{BB962C8B-B14F-4D97-AF65-F5344CB8AC3E}">
        <p14:creationId xmlns:p14="http://schemas.microsoft.com/office/powerpoint/2010/main" xmlns="" val="15954763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63</TotalTime>
  <Words>359</Words>
  <Application>Microsoft Office PowerPoint</Application>
  <PresentationFormat>Custom</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Wisp</vt:lpstr>
      <vt:lpstr>HUMAN RESOURCE MANAGEMENT </vt:lpstr>
      <vt:lpstr>Human Resource Planning(HRP)</vt:lpstr>
      <vt:lpstr>Cont..</vt:lpstr>
      <vt:lpstr>Slide 4</vt:lpstr>
      <vt:lpstr>Activities of Human Resource Planning </vt:lpstr>
      <vt:lpstr>Slide 6</vt:lpstr>
      <vt:lpstr>Need of Human Resource Planning</vt:lpstr>
      <vt:lpstr>Slide 8</vt:lpstr>
      <vt:lpstr>Slide 9</vt:lpstr>
      <vt:lpstr>Features of Human Resource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dc:title>
  <dc:creator>CHAITALI GHOSH</dc:creator>
  <cp:lastModifiedBy>HP</cp:lastModifiedBy>
  <cp:revision>14</cp:revision>
  <dcterms:created xsi:type="dcterms:W3CDTF">2020-04-08T05:52:42Z</dcterms:created>
  <dcterms:modified xsi:type="dcterms:W3CDTF">2020-04-12T15:05:47Z</dcterms:modified>
</cp:coreProperties>
</file>