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3"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FDD2E-B796-410C-9665-4216A3C50EE4}" type="datetimeFigureOut">
              <a:rPr lang="en-US" smtClean="0"/>
              <a:pPr/>
              <a:t>4/9/2020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1E374-D58B-470D-812E-7608340670A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99C1E374-D58B-470D-812E-7608340670A7}"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BB6E22E-0DB3-4A84-85EE-95083D285637}"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B6E22E-0DB3-4A84-85EE-95083D285637}"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B6E22E-0DB3-4A84-85EE-95083D285637}"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B6E22E-0DB3-4A84-85EE-95083D285637}"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6E22E-0DB3-4A84-85EE-95083D285637}"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BB6E22E-0DB3-4A84-85EE-95083D285637}"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BB6E22E-0DB3-4A84-85EE-95083D285637}" type="datetimeFigureOut">
              <a:rPr lang="en-US" smtClean="0"/>
              <a:pPr/>
              <a:t>4/9/2020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BB6E22E-0DB3-4A84-85EE-95083D285637}" type="datetimeFigureOut">
              <a:rPr lang="en-US" smtClean="0"/>
              <a:pPr/>
              <a:t>4/9/2020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6E22E-0DB3-4A84-85EE-95083D285637}" type="datetimeFigureOut">
              <a:rPr lang="en-US" smtClean="0"/>
              <a:pPr/>
              <a:t>4/9/2020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6E22E-0DB3-4A84-85EE-95083D285637}"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6E22E-0DB3-4A84-85EE-95083D285637}"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D3EBC5-4FA3-45F6-9106-8969D63AB2F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6E22E-0DB3-4A84-85EE-95083D285637}" type="datetimeFigureOut">
              <a:rPr lang="en-US" smtClean="0"/>
              <a:pPr/>
              <a:t>4/9/2020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3EBC5-4FA3-45F6-9106-8969D63AB2F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6295E7F-EA66-480B-B001-C8BE7CD619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0030" y="4892040"/>
            <a:ext cx="8661654"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2B63E499-0900-4256-AD20-8B0A50145BA0}"/>
              </a:ext>
            </a:extLst>
          </p:cNvPr>
          <p:cNvSpPr>
            <a:spLocks noGrp="1"/>
          </p:cNvSpPr>
          <p:nvPr>
            <p:ph type="ctrTitle"/>
          </p:nvPr>
        </p:nvSpPr>
        <p:spPr>
          <a:xfrm>
            <a:off x="539014" y="5091762"/>
            <a:ext cx="5613590" cy="1264588"/>
          </a:xfrm>
        </p:spPr>
        <p:txBody>
          <a:bodyPr anchor="ctr">
            <a:normAutofit fontScale="90000"/>
          </a:bodyPr>
          <a:lstStyle/>
          <a:p>
            <a:pPr algn="r"/>
            <a:r>
              <a:rPr lang="en-US" sz="4200" dirty="0">
                <a:solidFill>
                  <a:srgbClr val="FFFFFF"/>
                </a:solidFill>
              </a:rPr>
              <a:t>BIODIVERSITY AND CONSERVATION</a:t>
            </a:r>
          </a:p>
        </p:txBody>
      </p:sp>
      <p:sp>
        <p:nvSpPr>
          <p:cNvPr id="3" name="Subtitle 2">
            <a:extLst>
              <a:ext uri="{FF2B5EF4-FFF2-40B4-BE49-F238E27FC236}">
                <a16:creationId xmlns:a16="http://schemas.microsoft.com/office/drawing/2014/main" xmlns="" id="{8775094D-443D-40B3-845B-B166C64753A9}"/>
              </a:ext>
            </a:extLst>
          </p:cNvPr>
          <p:cNvSpPr>
            <a:spLocks noGrp="1"/>
          </p:cNvSpPr>
          <p:nvPr>
            <p:ph type="subTitle" idx="1"/>
          </p:nvPr>
        </p:nvSpPr>
        <p:spPr>
          <a:xfrm>
            <a:off x="6451589" y="5091763"/>
            <a:ext cx="2153396" cy="1264587"/>
          </a:xfrm>
        </p:spPr>
        <p:txBody>
          <a:bodyPr anchor="ctr">
            <a:normAutofit/>
          </a:bodyPr>
          <a:lstStyle/>
          <a:p>
            <a:pPr algn="l"/>
            <a:endParaRPr lang="en-US" sz="1700">
              <a:solidFill>
                <a:srgbClr val="FFC000"/>
              </a:solidFill>
            </a:endParaRPr>
          </a:p>
        </p:txBody>
      </p:sp>
      <p:pic>
        <p:nvPicPr>
          <p:cNvPr id="5" name="Picture 4" descr="A picture containing photo, different, colorful, cat&#10;&#10;Description automatically generated">
            <a:extLst>
              <a:ext uri="{FF2B5EF4-FFF2-40B4-BE49-F238E27FC236}">
                <a16:creationId xmlns:a16="http://schemas.microsoft.com/office/drawing/2014/main" xmlns="" id="{F31FA6AB-BD0A-48C6-A08A-C76099CA894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t="8413" r="-1" b="-1"/>
          <a:stretch/>
        </p:blipFill>
        <p:spPr>
          <a:xfrm>
            <a:off x="240030" y="320040"/>
            <a:ext cx="8661654" cy="4462272"/>
          </a:xfrm>
          <a:prstGeom prst="rect">
            <a:avLst/>
          </a:prstGeom>
        </p:spPr>
      </p:pic>
      <p:cxnSp>
        <p:nvCxnSpPr>
          <p:cNvPr id="12" name="Straight Connector 11">
            <a:extLst>
              <a:ext uri="{FF2B5EF4-FFF2-40B4-BE49-F238E27FC236}">
                <a16:creationId xmlns:a16="http://schemas.microsoft.com/office/drawing/2014/main" xmlns="" id="{E126E481-B945-4179-BD79-05E96E9B29E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06055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CONSERVATION</a:t>
            </a:r>
          </a:p>
        </p:txBody>
      </p:sp>
      <p:sp>
        <p:nvSpPr>
          <p:cNvPr id="3" name="Content Placeholder 2"/>
          <p:cNvSpPr>
            <a:spLocks noGrp="1"/>
          </p:cNvSpPr>
          <p:nvPr>
            <p:ph idx="1"/>
          </p:nvPr>
        </p:nvSpPr>
        <p:spPr/>
        <p:txBody>
          <a:bodyPr>
            <a:normAutofit fontScale="92500"/>
          </a:bodyPr>
          <a:lstStyle/>
          <a:p>
            <a:r>
              <a:rPr lang="en-IN" sz="2400" dirty="0"/>
              <a:t>BIOSPHERE RESERVE:  A Biosphere Reserve is a voluntary, cooperative, conservation reserve created to protect the biological and cultural diversity of a region while promoting sustainable economic development.</a:t>
            </a:r>
          </a:p>
          <a:p>
            <a:pPr>
              <a:buNone/>
            </a:pPr>
            <a:r>
              <a:rPr lang="en-IN" sz="2400" dirty="0"/>
              <a:t> Examples: </a:t>
            </a:r>
          </a:p>
          <a:p>
            <a:pPr>
              <a:buNone/>
            </a:pPr>
            <a:r>
              <a:rPr lang="en-IN" sz="2400" dirty="0"/>
              <a:t>1. Great Rann of Katch  Gujarat  Indian wild Ass</a:t>
            </a:r>
          </a:p>
          <a:p>
            <a:pPr>
              <a:buNone/>
            </a:pPr>
            <a:r>
              <a:rPr lang="en-IN" sz="2400" dirty="0"/>
              <a:t>2. Gulf of Manner     Tamil Nadu   Dugong</a:t>
            </a:r>
          </a:p>
          <a:p>
            <a:pPr>
              <a:buNone/>
            </a:pPr>
            <a:r>
              <a:rPr lang="en-IN" sz="2400" dirty="0"/>
              <a:t>3. Sunarban       West Bengal  Royal Bengal Tiger</a:t>
            </a:r>
          </a:p>
          <a:p>
            <a:pPr>
              <a:buNone/>
            </a:pPr>
            <a:r>
              <a:rPr lang="en-IN" sz="2400" dirty="0"/>
              <a:t>5. Cold Desert  Himachal Pradesh  Snow leopard</a:t>
            </a:r>
          </a:p>
          <a:p>
            <a:pPr marL="457200" indent="-457200">
              <a:buAutoNum type="arabicPeriod" startAt="6"/>
            </a:pPr>
            <a:r>
              <a:rPr lang="en-IN" sz="2400" dirty="0"/>
              <a:t>Nilgiri         TamilNadu,  Kerala, Karnataka  Lion Tailed Macaque</a:t>
            </a:r>
          </a:p>
          <a:p>
            <a:pPr marL="457200" indent="-457200">
              <a:buAutoNum type="arabicPeriod" startAt="6"/>
            </a:pPr>
            <a:r>
              <a:rPr lang="en-IN" sz="2400" dirty="0"/>
              <a:t>Manas         Assam      Golden langur, Red Panda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CONSERVATION</a:t>
            </a:r>
          </a:p>
        </p:txBody>
      </p:sp>
      <p:sp>
        <p:nvSpPr>
          <p:cNvPr id="3" name="Content Placeholder 2"/>
          <p:cNvSpPr>
            <a:spLocks noGrp="1"/>
          </p:cNvSpPr>
          <p:nvPr>
            <p:ph idx="1"/>
          </p:nvPr>
        </p:nvSpPr>
        <p:spPr/>
        <p:txBody>
          <a:bodyPr>
            <a:normAutofit/>
          </a:bodyPr>
          <a:lstStyle/>
          <a:p>
            <a:r>
              <a:rPr lang="en-IN" sz="2400" dirty="0"/>
              <a:t>WILD LIFE SANCTUARY</a:t>
            </a:r>
          </a:p>
          <a:p>
            <a:r>
              <a:rPr lang="en-IN" sz="2400" dirty="0"/>
              <a:t>An area kept in natural condition where it is illegal to interfere in anyway with natural life there and where killing and capturing of any animal is prohibited is known as wildlife Sanctuary.</a:t>
            </a:r>
          </a:p>
          <a:p>
            <a:r>
              <a:rPr lang="en-IN" sz="2400" dirty="0"/>
              <a:t>Example: 1.Buxa and Gorumara, Chapramari  West Bengal</a:t>
            </a:r>
          </a:p>
          <a:p>
            <a:r>
              <a:rPr lang="en-IN" sz="2400" dirty="0"/>
              <a:t>2. Gumti Wildlife Sanctuary Tripura</a:t>
            </a:r>
          </a:p>
          <a:p>
            <a:r>
              <a:rPr lang="en-IN" sz="2400" dirty="0"/>
              <a:t>3. Chilika Bird Sanctuary Orissa</a:t>
            </a:r>
          </a:p>
          <a:p>
            <a:r>
              <a:rPr lang="en-IN" sz="2400" dirty="0"/>
              <a:t>4. Dalma   Jharkhand</a:t>
            </a:r>
          </a:p>
          <a:p>
            <a:r>
              <a:rPr lang="en-IN" sz="2400" dirty="0"/>
              <a:t>5. Dandeli  Orissa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HOTSPOT</a:t>
            </a:r>
          </a:p>
        </p:txBody>
      </p:sp>
      <p:sp>
        <p:nvSpPr>
          <p:cNvPr id="3" name="Content Placeholder 2"/>
          <p:cNvSpPr>
            <a:spLocks noGrp="1"/>
          </p:cNvSpPr>
          <p:nvPr>
            <p:ph idx="1"/>
          </p:nvPr>
        </p:nvSpPr>
        <p:spPr/>
        <p:txBody>
          <a:bodyPr>
            <a:normAutofit/>
          </a:bodyPr>
          <a:lstStyle/>
          <a:p>
            <a:r>
              <a:rPr lang="en-IN" sz="2400" dirty="0"/>
              <a:t>The geographic areas that contain high level of species diversity but are threatened with extinction are known as </a:t>
            </a:r>
            <a:r>
              <a:rPr lang="en-IN" sz="2400"/>
              <a:t>biodiversity hotspot.</a:t>
            </a:r>
            <a:endParaRPr lang="en-IN" sz="2400" dirty="0"/>
          </a:p>
          <a:p>
            <a:pPr>
              <a:buNone/>
            </a:pPr>
            <a:r>
              <a:rPr lang="en-IN" sz="2400" dirty="0"/>
              <a:t>Examples 1. Western Ghats</a:t>
            </a:r>
          </a:p>
          <a:p>
            <a:pPr>
              <a:buNone/>
            </a:pPr>
            <a:r>
              <a:rPr lang="en-IN" sz="2400" dirty="0"/>
              <a:t>                   2. Eastern Himalayas                  3. Indo Burma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F1D7EC4-8A0C-4052-8B57-196C860B15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918981" y="621792"/>
            <a:ext cx="3742418" cy="5413248"/>
          </a:xfrm>
        </p:spPr>
        <p:txBody>
          <a:bodyPr>
            <a:normAutofit/>
          </a:bodyPr>
          <a:lstStyle/>
          <a:p>
            <a:r>
              <a:rPr lang="en-IN" sz="3100"/>
              <a:t>BIODIVERSITY CONSERVATION</a:t>
            </a:r>
          </a:p>
        </p:txBody>
      </p:sp>
      <p:sp>
        <p:nvSpPr>
          <p:cNvPr id="10" name="Isosceles Triangle 9">
            <a:extLst>
              <a:ext uri="{FF2B5EF4-FFF2-40B4-BE49-F238E27FC236}">
                <a16:creationId xmlns:a16="http://schemas.microsoft.com/office/drawing/2014/main" xmlns="" id="{404A7A3A-BEAE-4BC6-A163-5D0E5F8C4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flipH="1">
            <a:off x="-1096197" y="5776313"/>
            <a:ext cx="2982940" cy="1111481"/>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xmlns="" id="{12ED3B7D-405D-4DFA-8608-B6DE746718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229824" y="5273670"/>
            <a:ext cx="631128"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82600" y="643466"/>
            <a:ext cx="4089400" cy="5571065"/>
          </a:xfrm>
          <a:noFill/>
        </p:spPr>
        <p:txBody>
          <a:bodyPr anchor="ctr">
            <a:normAutofit/>
          </a:bodyPr>
          <a:lstStyle/>
          <a:p>
            <a:r>
              <a:rPr lang="en-IN" sz="1700"/>
              <a:t>ENDANGERED SPECIES</a:t>
            </a:r>
          </a:p>
          <a:p>
            <a:r>
              <a:rPr lang="en-IN" sz="1700"/>
              <a:t>The native species whose number is declining due to threats and that faces a significant risk of extinction in  the near future .</a:t>
            </a:r>
          </a:p>
          <a:p>
            <a:pPr>
              <a:buNone/>
            </a:pPr>
            <a:r>
              <a:rPr lang="en-IN" sz="1700"/>
              <a:t> Examples of few endangered  plant species</a:t>
            </a:r>
            <a:r>
              <a:rPr lang="en-IN" sz="1700" u="sng"/>
              <a:t>: </a:t>
            </a:r>
            <a:r>
              <a:rPr lang="en-IN" sz="1700" i="1" u="sng"/>
              <a:t>1. Rauvolfia  serpentina</a:t>
            </a:r>
          </a:p>
          <a:p>
            <a:pPr>
              <a:buNone/>
            </a:pPr>
            <a:r>
              <a:rPr lang="en-IN" sz="1700"/>
              <a:t>   2.</a:t>
            </a:r>
            <a:r>
              <a:rPr lang="en-IN" sz="1700" i="1"/>
              <a:t>Nepenthes</a:t>
            </a:r>
          </a:p>
          <a:p>
            <a:pPr>
              <a:buNone/>
            </a:pPr>
            <a:r>
              <a:rPr lang="en-IN" sz="1700" u="sng"/>
              <a:t>Examples</a:t>
            </a:r>
            <a:r>
              <a:rPr lang="en-IN" sz="1700" b="1"/>
              <a:t> </a:t>
            </a:r>
            <a:r>
              <a:rPr lang="en-IN" sz="1700" b="1" i="1"/>
              <a:t> </a:t>
            </a:r>
            <a:r>
              <a:rPr lang="en-IN" sz="1700"/>
              <a:t>of animal species </a:t>
            </a:r>
            <a:r>
              <a:rPr lang="en-IN" sz="1700" i="1"/>
              <a:t>: 1.Panthera tigris</a:t>
            </a:r>
          </a:p>
          <a:p>
            <a:pPr>
              <a:buNone/>
            </a:pPr>
            <a:r>
              <a:rPr lang="en-IN" sz="1700"/>
              <a:t> 2.  Rhinoceros unicornis</a:t>
            </a:r>
          </a:p>
          <a:p>
            <a:pPr>
              <a:buNone/>
            </a:pPr>
            <a:r>
              <a:rPr lang="en-IN" sz="1700"/>
              <a:t> 3</a:t>
            </a:r>
            <a:r>
              <a:rPr lang="en-IN" sz="1700" i="1"/>
              <a:t>. Varanus monitor</a:t>
            </a:r>
          </a:p>
        </p:txBody>
      </p:sp>
      <p:grpSp>
        <p:nvGrpSpPr>
          <p:cNvPr id="14" name="Group 13">
            <a:extLst>
              <a:ext uri="{FF2B5EF4-FFF2-40B4-BE49-F238E27FC236}">
                <a16:creationId xmlns:a16="http://schemas.microsoft.com/office/drawing/2014/main" xmlns="" id="{4AE9E3B2-BC34-46EF-BE18-7E72877824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V="1">
            <a:off x="8642693" y="2655724"/>
            <a:ext cx="501307" cy="1345385"/>
            <a:chOff x="11523591" y="2655724"/>
            <a:chExt cx="668410" cy="1345385"/>
          </a:xfrm>
        </p:grpSpPr>
        <p:sp>
          <p:nvSpPr>
            <p:cNvPr id="15" name="Freeform: Shape 14">
              <a:extLst>
                <a:ext uri="{FF2B5EF4-FFF2-40B4-BE49-F238E27FC236}">
                  <a16:creationId xmlns:a16="http://schemas.microsoft.com/office/drawing/2014/main" xmlns="" id="{64853C7E-3CBA-4464-865F-6044D94B1B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11185103"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55EFEC59-B929-4851-9DEF-9106F27979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690383"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xmlns="" id="{6C132392-D5FF-4588-8FA1-5BAD77BF64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8285871" y="4124955"/>
            <a:ext cx="476502"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xmlns="" id="{C7EAC045-695C-4E73-9B7C-AFD6FB22DA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flipH="1">
            <a:off x="8348347" y="4621062"/>
            <a:ext cx="168260"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AND CONSERVATION</a:t>
            </a:r>
          </a:p>
        </p:txBody>
      </p:sp>
      <p:sp>
        <p:nvSpPr>
          <p:cNvPr id="3" name="Content Placeholder 2"/>
          <p:cNvSpPr>
            <a:spLocks noGrp="1"/>
          </p:cNvSpPr>
          <p:nvPr>
            <p:ph idx="1"/>
          </p:nvPr>
        </p:nvSpPr>
        <p:spPr/>
        <p:txBody>
          <a:bodyPr>
            <a:normAutofit/>
          </a:bodyPr>
          <a:lstStyle/>
          <a:p>
            <a:r>
              <a:rPr lang="en-IN" sz="2400" dirty="0"/>
              <a:t>RARE SPECIES: These are the animals of small population, geographically restricted at a localized habitat or may be scattered widely.   </a:t>
            </a:r>
          </a:p>
          <a:p>
            <a:pPr>
              <a:buNone/>
            </a:pPr>
            <a:r>
              <a:rPr lang="en-IN" sz="2400" dirty="0" err="1"/>
              <a:t>Eg</a:t>
            </a:r>
            <a:r>
              <a:rPr lang="en-IN" sz="2400" dirty="0"/>
              <a:t>:  Asian Golden Cat, Brown Bear, Common frog, giraffe, rock pigeon etc.</a:t>
            </a:r>
          </a:p>
          <a:p>
            <a:pPr>
              <a:buNone/>
            </a:pPr>
            <a:r>
              <a:rPr lang="en-IN" sz="2400" dirty="0"/>
              <a:t>VULNERABLE SPECIES:  These species whose number is declining in the habitat and not being recovered because of over exploitation, extensive destruction of habitat or other environmental disturbance.</a:t>
            </a:r>
          </a:p>
          <a:p>
            <a:pPr>
              <a:buNone/>
            </a:pPr>
            <a:r>
              <a:rPr lang="en-IN" sz="2400" dirty="0" err="1"/>
              <a:t>Eg</a:t>
            </a:r>
            <a:r>
              <a:rPr lang="en-IN" sz="2400" dirty="0"/>
              <a:t>  Cheetah, Dugong, Galapagos tortoise, Gaur, Mountain Zebra, polar bear, red panda, Sloth bear, yak.</a:t>
            </a:r>
          </a:p>
        </p:txBody>
      </p:sp>
      <p:sp>
        <p:nvSpPr>
          <p:cNvPr id="4" name="5-Point Star 3"/>
          <p:cNvSpPr/>
          <p:nvPr/>
        </p:nvSpPr>
        <p:spPr>
          <a:xfrm>
            <a:off x="3571868" y="85723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94577" y="957695"/>
            <a:ext cx="2620772" cy="4930246"/>
          </a:xfrm>
        </p:spPr>
        <p:txBody>
          <a:bodyPr>
            <a:normAutofit/>
          </a:bodyPr>
          <a:lstStyle/>
          <a:p>
            <a:pPr algn="r"/>
            <a:r>
              <a:rPr lang="en-IN" sz="2800">
                <a:solidFill>
                  <a:schemeClr val="accent1"/>
                </a:solidFill>
              </a:rPr>
              <a:t>BIODIVERSITY AND CONSERVATION</a:t>
            </a:r>
          </a:p>
        </p:txBody>
      </p:sp>
      <p:sp>
        <p:nvSpPr>
          <p:cNvPr id="3" name="Content Placeholder 2"/>
          <p:cNvSpPr>
            <a:spLocks noGrp="1"/>
          </p:cNvSpPr>
          <p:nvPr>
            <p:ph idx="1"/>
          </p:nvPr>
        </p:nvSpPr>
        <p:spPr>
          <a:xfrm>
            <a:off x="642949" y="963877"/>
            <a:ext cx="4783327" cy="4930246"/>
          </a:xfrm>
        </p:spPr>
        <p:txBody>
          <a:bodyPr anchor="ctr">
            <a:normAutofit/>
          </a:bodyPr>
          <a:lstStyle/>
          <a:p>
            <a:pPr>
              <a:lnSpc>
                <a:spcPct val="90000"/>
              </a:lnSpc>
              <a:buNone/>
            </a:pPr>
            <a:r>
              <a:rPr lang="en-IN" sz="1900"/>
              <a:t>   EXTINCT SPECIES: These are the species which cannot be found in their natural habitat or other likely habitat. </a:t>
            </a:r>
          </a:p>
          <a:p>
            <a:pPr>
              <a:lnSpc>
                <a:spcPct val="90000"/>
              </a:lnSpc>
              <a:buNone/>
            </a:pPr>
            <a:r>
              <a:rPr lang="en-IN" sz="1900"/>
              <a:t>Eg  Dodo bird, Golden toad, Japanese sea lion, woolly mammoth, Javan tiger. </a:t>
            </a:r>
          </a:p>
          <a:p>
            <a:pPr>
              <a:lnSpc>
                <a:spcPct val="90000"/>
              </a:lnSpc>
              <a:buNone/>
            </a:pPr>
            <a:r>
              <a:rPr lang="en-IN" sz="1900"/>
              <a:t>RED DATA BOOK : Red data book is the name given to a book which deals with the threatened plants and animals of any region of the world. This book is published by IUCN                     ( International Union for conservation of Nature and Natural Resources.)</a:t>
            </a:r>
          </a:p>
          <a:p>
            <a:pPr>
              <a:lnSpc>
                <a:spcPct val="90000"/>
              </a:lnSpc>
              <a:buNone/>
            </a:pPr>
            <a:r>
              <a:rPr lang="en-IN" sz="1900"/>
              <a:t>GREEN DATA BOOK: All these useful trees in recent years have attention of several ecologist and environmentalist and records of such data have been incorporated in Green data book.</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661428"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16C5FA50-8D52-4617-AF91-5C7B1C835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4C6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7618E20-7D2E-4315-9B34-76E8E0FF9BA9}"/>
              </a:ext>
            </a:extLst>
          </p:cNvPr>
          <p:cNvSpPr>
            <a:spLocks noGrp="1"/>
          </p:cNvSpPr>
          <p:nvPr>
            <p:ph type="title"/>
          </p:nvPr>
        </p:nvSpPr>
        <p:spPr>
          <a:xfrm>
            <a:off x="6820122" y="618681"/>
            <a:ext cx="1960404" cy="4794567"/>
          </a:xfrm>
        </p:spPr>
        <p:txBody>
          <a:bodyPr vert="horz" lIns="91440" tIns="45720" rIns="91440" bIns="45720" rtlCol="0" anchor="ctr">
            <a:normAutofit/>
          </a:bodyPr>
          <a:lstStyle/>
          <a:p>
            <a:pPr algn="l">
              <a:lnSpc>
                <a:spcPct val="90000"/>
              </a:lnSpc>
            </a:pPr>
            <a:endParaRPr lang="en-US" sz="3100">
              <a:solidFill>
                <a:srgbClr val="FFFFFF"/>
              </a:solidFill>
            </a:endParaRPr>
          </a:p>
        </p:txBody>
      </p:sp>
      <p:sp>
        <p:nvSpPr>
          <p:cNvPr id="12" name="Rounded Rectangle 9">
            <a:extLst>
              <a:ext uri="{FF2B5EF4-FFF2-40B4-BE49-F238E27FC236}">
                <a16:creationId xmlns:a16="http://schemas.microsoft.com/office/drawing/2014/main" xmlns="" id="{E223798C-12AD-4B0C-A50C-D676347D67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0015" y="484632"/>
            <a:ext cx="6096762"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text on a white surface&#10;&#10;Description automatically generated">
            <a:extLst>
              <a:ext uri="{FF2B5EF4-FFF2-40B4-BE49-F238E27FC236}">
                <a16:creationId xmlns:a16="http://schemas.microsoft.com/office/drawing/2014/main" xmlns="" id="{11A8DBEF-917F-41F3-B41C-F20CE089521D}"/>
              </a:ext>
            </a:extLst>
          </p:cNvPr>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l="3490" r="12713" b="1"/>
          <a:stretch/>
        </p:blipFill>
        <p:spPr>
          <a:xfrm>
            <a:off x="732188" y="942538"/>
            <a:ext cx="5372416" cy="4808332"/>
          </a:xfrm>
          <a:prstGeom prst="rect">
            <a:avLst/>
          </a:prstGeom>
          <a:effectLst/>
        </p:spPr>
      </p:pic>
    </p:spTree>
    <p:extLst>
      <p:ext uri="{BB962C8B-B14F-4D97-AF65-F5344CB8AC3E}">
        <p14:creationId xmlns:p14="http://schemas.microsoft.com/office/powerpoint/2010/main" xmlns="" val="3548406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A03A2-4066-4E4F-A854-8D1F017E01E4}"/>
              </a:ext>
            </a:extLst>
          </p:cNvPr>
          <p:cNvSpPr>
            <a:spLocks noGrp="1"/>
          </p:cNvSpPr>
          <p:nvPr>
            <p:ph type="title"/>
          </p:nvPr>
        </p:nvSpPr>
        <p:spPr/>
        <p:txBody>
          <a:bodyPr/>
          <a:lstStyle/>
          <a:p>
            <a:endParaRPr lang="en-US"/>
          </a:p>
        </p:txBody>
      </p:sp>
      <p:pic>
        <p:nvPicPr>
          <p:cNvPr id="1026" name="Picture 2" descr="The Biogeographical Zones in India&#10;can be Classified As :&#10;1.Trans Himalayan zone.&#10;2.Himalayan zone&#10;3.Desert zone.&#10;4.Semiar...">
            <a:extLst>
              <a:ext uri="{FF2B5EF4-FFF2-40B4-BE49-F238E27FC236}">
                <a16:creationId xmlns:a16="http://schemas.microsoft.com/office/drawing/2014/main" xmlns="" id="{2B4DB1AF-0105-42AD-AE89-A7CB29C92A2F}"/>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57841" y="1600200"/>
            <a:ext cx="6028318" cy="45259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7436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IN" sz="2800">
                <a:solidFill>
                  <a:schemeClr val="accent1"/>
                </a:solidFill>
              </a:rPr>
              <a:t>BIODIVERSITY AND CONSERVATION</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pPr>
              <a:lnSpc>
                <a:spcPct val="90000"/>
              </a:lnSpc>
            </a:pPr>
            <a:r>
              <a:rPr lang="en-IN" sz="1800"/>
              <a:t>The variety of life on earth that includes all species of plants ,animals, other organisms and the ecosystems within which they live and interact and also the totality of genes found in the organisms is known as biodiversity.</a:t>
            </a:r>
          </a:p>
          <a:p>
            <a:pPr>
              <a:lnSpc>
                <a:spcPct val="90000"/>
              </a:lnSpc>
            </a:pPr>
            <a:r>
              <a:rPr lang="en-IN" sz="1800"/>
              <a:t>The term biodiversity coined by W.G. Rosen in 1985</a:t>
            </a:r>
          </a:p>
          <a:p>
            <a:pPr>
              <a:lnSpc>
                <a:spcPct val="90000"/>
              </a:lnSpc>
            </a:pPr>
            <a:r>
              <a:rPr lang="en-IN" sz="1800"/>
              <a:t>LEVEL  OF BIODIVERSITY: </a:t>
            </a:r>
          </a:p>
          <a:p>
            <a:pPr marL="457200" indent="-457200">
              <a:lnSpc>
                <a:spcPct val="90000"/>
              </a:lnSpc>
              <a:buAutoNum type="arabicPeriod"/>
            </a:pPr>
            <a:r>
              <a:rPr lang="en-IN" sz="1800"/>
              <a:t>Genetic  diversity: The diversity of the organisms as a result of gene content is known as genetic diversity.</a:t>
            </a:r>
          </a:p>
          <a:p>
            <a:pPr marL="457200" indent="-457200">
              <a:lnSpc>
                <a:spcPct val="90000"/>
              </a:lnSpc>
              <a:buNone/>
            </a:pPr>
            <a:r>
              <a:rPr lang="en-IN" sz="1800"/>
              <a:t>2. Species diversity: The diversity of the organisms at species level is known as species diversity.</a:t>
            </a:r>
          </a:p>
          <a:p>
            <a:pPr marL="457200" indent="-457200">
              <a:lnSpc>
                <a:spcPct val="90000"/>
              </a:lnSpc>
              <a:buNone/>
            </a:pPr>
            <a:r>
              <a:rPr lang="en-IN" sz="1800"/>
              <a:t>3. Ecological diversity: Diversity of organisms as a result of  different types ecosystem is known as ecological diversity.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94577" y="957695"/>
            <a:ext cx="2620772" cy="4930246"/>
          </a:xfrm>
        </p:spPr>
        <p:txBody>
          <a:bodyPr>
            <a:normAutofit/>
          </a:bodyPr>
          <a:lstStyle/>
          <a:p>
            <a:pPr algn="r"/>
            <a:r>
              <a:rPr lang="en-IN" sz="2800">
                <a:solidFill>
                  <a:schemeClr val="accent1"/>
                </a:solidFill>
              </a:rPr>
              <a:t>BIODIVERSITY AND CONSERVATION</a:t>
            </a:r>
          </a:p>
        </p:txBody>
      </p:sp>
      <p:sp>
        <p:nvSpPr>
          <p:cNvPr id="3" name="Content Placeholder 2"/>
          <p:cNvSpPr>
            <a:spLocks noGrp="1"/>
          </p:cNvSpPr>
          <p:nvPr>
            <p:ph idx="1"/>
          </p:nvPr>
        </p:nvSpPr>
        <p:spPr>
          <a:xfrm>
            <a:off x="642949" y="963877"/>
            <a:ext cx="4783327" cy="4930246"/>
          </a:xfrm>
        </p:spPr>
        <p:txBody>
          <a:bodyPr anchor="ctr">
            <a:normAutofit/>
          </a:bodyPr>
          <a:lstStyle/>
          <a:p>
            <a:r>
              <a:rPr lang="en-IN" sz="2100"/>
              <a:t>TYPES OF ECOLOGICAL DIVERSITY</a:t>
            </a:r>
          </a:p>
          <a:p>
            <a:pPr marL="457200" indent="-457200">
              <a:buAutoNum type="arabicPeriod"/>
            </a:pPr>
            <a:r>
              <a:rPr lang="en-IN" sz="2100"/>
              <a:t>Alpha Diversity: Diversity of organisms found in a small localized area is known as alpha diversity.</a:t>
            </a:r>
          </a:p>
          <a:p>
            <a:pPr marL="457200" indent="-457200">
              <a:buNone/>
            </a:pPr>
            <a:r>
              <a:rPr lang="en-IN" sz="2100"/>
              <a:t>2. Beta diversity: The species found in different habitats within the same geographical region is known as beta diversity.</a:t>
            </a:r>
          </a:p>
          <a:p>
            <a:pPr marL="457200" indent="-457200">
              <a:buNone/>
            </a:pPr>
            <a:r>
              <a:rPr lang="en-IN" sz="2100"/>
              <a:t>3. Gamma diversity: The diversity of organisms found in different regions of a large geographical area.</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661428"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94577" y="957695"/>
            <a:ext cx="2620772" cy="4930246"/>
          </a:xfrm>
        </p:spPr>
        <p:txBody>
          <a:bodyPr>
            <a:normAutofit/>
          </a:bodyPr>
          <a:lstStyle/>
          <a:p>
            <a:pPr algn="r"/>
            <a:r>
              <a:rPr lang="en-IN" sz="2800">
                <a:solidFill>
                  <a:schemeClr val="accent1"/>
                </a:solidFill>
              </a:rPr>
              <a:t>BIODIVERSITY AND CONSERVATION</a:t>
            </a:r>
          </a:p>
        </p:txBody>
      </p:sp>
      <p:sp>
        <p:nvSpPr>
          <p:cNvPr id="3" name="Content Placeholder 2"/>
          <p:cNvSpPr>
            <a:spLocks noGrp="1"/>
          </p:cNvSpPr>
          <p:nvPr>
            <p:ph idx="1"/>
          </p:nvPr>
        </p:nvSpPr>
        <p:spPr>
          <a:xfrm>
            <a:off x="642949" y="963877"/>
            <a:ext cx="4783327" cy="4930246"/>
          </a:xfrm>
        </p:spPr>
        <p:txBody>
          <a:bodyPr anchor="ctr">
            <a:normAutofit/>
          </a:bodyPr>
          <a:lstStyle/>
          <a:p>
            <a:pPr>
              <a:buNone/>
            </a:pPr>
            <a:r>
              <a:rPr lang="en-IN" sz="2100"/>
              <a:t>VALUES OF BIODIVERSITY</a:t>
            </a:r>
          </a:p>
          <a:p>
            <a:pPr marL="457200" indent="-457200">
              <a:buAutoNum type="arabicPeriod"/>
            </a:pPr>
            <a:r>
              <a:rPr lang="en-IN" sz="2100"/>
              <a:t>Productive value</a:t>
            </a:r>
          </a:p>
          <a:p>
            <a:pPr marL="457200" indent="-457200">
              <a:buNone/>
            </a:pPr>
            <a:r>
              <a:rPr lang="en-IN" sz="2100"/>
              <a:t>2.   Consumptive value</a:t>
            </a:r>
          </a:p>
          <a:p>
            <a:pPr marL="457200" indent="-457200">
              <a:buNone/>
            </a:pPr>
            <a:r>
              <a:rPr lang="en-IN" sz="2100"/>
              <a:t>3.    Social value.</a:t>
            </a:r>
          </a:p>
          <a:p>
            <a:pPr marL="457200" indent="-457200">
              <a:buAutoNum type="arabicPeriod" startAt="4"/>
            </a:pPr>
            <a:r>
              <a:rPr lang="en-IN" sz="2100"/>
              <a:t>Aesthetic value</a:t>
            </a:r>
          </a:p>
          <a:p>
            <a:pPr marL="457200" indent="-457200">
              <a:buAutoNum type="arabicPeriod" startAt="5"/>
            </a:pPr>
            <a:r>
              <a:rPr lang="en-IN" sz="2100"/>
              <a:t>Legal value.</a:t>
            </a:r>
          </a:p>
          <a:p>
            <a:pPr marL="457200" indent="-457200">
              <a:buNone/>
            </a:pPr>
            <a:r>
              <a:rPr lang="en-IN" sz="2100"/>
              <a:t>6.    Ecological value</a:t>
            </a:r>
          </a:p>
          <a:p>
            <a:pPr marL="457200" indent="-457200">
              <a:buNone/>
            </a:pPr>
            <a:r>
              <a:rPr lang="en-IN" sz="2100"/>
              <a:t>7.    Economic value.</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661428"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101" y="365125"/>
            <a:ext cx="7080249" cy="1325563"/>
          </a:xfrm>
        </p:spPr>
        <p:txBody>
          <a:bodyPr>
            <a:normAutofit/>
          </a:bodyPr>
          <a:lstStyle/>
          <a:p>
            <a:endParaRPr lang="en-IN" sz="4700">
              <a:solidFill>
                <a:schemeClr val="accent1"/>
              </a:solidFill>
            </a:endParaRPr>
          </a:p>
        </p:txBody>
      </p:sp>
      <p:pic>
        <p:nvPicPr>
          <p:cNvPr id="7" name="Graphic 6" descr="Sustainability">
            <a:extLst>
              <a:ext uri="{FF2B5EF4-FFF2-40B4-BE49-F238E27FC236}">
                <a16:creationId xmlns:a16="http://schemas.microsoft.com/office/drawing/2014/main" xmlns="" id="{4CA0E941-3D11-4096-BD30-57978F2804FF}"/>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628650" y="685006"/>
            <a:ext cx="685800" cy="685800"/>
          </a:xfrm>
          <a:prstGeom prst="rect">
            <a:avLst/>
          </a:prstGeom>
        </p:spPr>
      </p:pic>
      <p:sp>
        <p:nvSpPr>
          <p:cNvPr id="3" name="Content Placeholder 2"/>
          <p:cNvSpPr>
            <a:spLocks noGrp="1"/>
          </p:cNvSpPr>
          <p:nvPr>
            <p:ph idx="1"/>
          </p:nvPr>
        </p:nvSpPr>
        <p:spPr>
          <a:xfrm>
            <a:off x="628650" y="1825625"/>
            <a:ext cx="7886700" cy="4351338"/>
          </a:xfrm>
        </p:spPr>
        <p:txBody>
          <a:bodyPr>
            <a:normAutofit/>
          </a:bodyPr>
          <a:lstStyle/>
          <a:p>
            <a:pPr>
              <a:lnSpc>
                <a:spcPct val="90000"/>
              </a:lnSpc>
            </a:pPr>
            <a:r>
              <a:rPr lang="en-IN" dirty="0"/>
              <a:t>I</a:t>
            </a:r>
            <a:r>
              <a:rPr lang="en-IN"/>
              <a:t>MPORTANCE OF BIODIVERSITY</a:t>
            </a:r>
          </a:p>
          <a:p>
            <a:pPr marL="457200" indent="-457200">
              <a:lnSpc>
                <a:spcPct val="90000"/>
              </a:lnSpc>
              <a:buAutoNum type="arabicPeriod"/>
            </a:pPr>
            <a:r>
              <a:rPr lang="en-IN"/>
              <a:t>Maintaining balance of the ecosystem: </a:t>
            </a:r>
          </a:p>
          <a:p>
            <a:pPr marL="457200" indent="-457200">
              <a:lnSpc>
                <a:spcPct val="90000"/>
              </a:lnSpc>
              <a:buNone/>
            </a:pPr>
            <a:r>
              <a:rPr lang="en-IN"/>
              <a:t>2.    Provision of biological Resources</a:t>
            </a:r>
          </a:p>
          <a:p>
            <a:pPr marL="457200" indent="-457200">
              <a:lnSpc>
                <a:spcPct val="90000"/>
              </a:lnSpc>
              <a:buAutoNum type="arabicPeriod" startAt="3"/>
            </a:pPr>
            <a:r>
              <a:rPr lang="en-IN"/>
              <a:t>Social benefit</a:t>
            </a:r>
          </a:p>
          <a:p>
            <a:pPr marL="457200" indent="-457200">
              <a:lnSpc>
                <a:spcPct val="90000"/>
              </a:lnSpc>
              <a:buAutoNum type="arabicPeriod" startAt="4"/>
            </a:pPr>
            <a:r>
              <a:rPr lang="en-IN"/>
              <a:t>Biodiversity and food.</a:t>
            </a:r>
          </a:p>
          <a:p>
            <a:pPr marL="457200" indent="-457200">
              <a:lnSpc>
                <a:spcPct val="90000"/>
              </a:lnSpc>
              <a:buAutoNum type="arabicPeriod" startAt="5"/>
            </a:pPr>
            <a:r>
              <a:rPr lang="en-IN"/>
              <a:t>Biodiversity and human health</a:t>
            </a:r>
          </a:p>
          <a:p>
            <a:pPr marL="457200" indent="-457200">
              <a:lnSpc>
                <a:spcPct val="90000"/>
              </a:lnSpc>
              <a:buAutoNum type="arabicPeriod" startAt="6"/>
            </a:pPr>
            <a:r>
              <a:rPr lang="en-IN"/>
              <a:t>Biodiversity and industry</a:t>
            </a:r>
          </a:p>
          <a:p>
            <a:pPr marL="457200" indent="-457200">
              <a:lnSpc>
                <a:spcPct val="90000"/>
              </a:lnSpc>
              <a:buNone/>
            </a:pPr>
            <a:r>
              <a:rPr lang="en-IN"/>
              <a:t>7.    Biodiversity and culture.</a:t>
            </a:r>
          </a:p>
          <a:p>
            <a:pPr>
              <a:lnSpc>
                <a:spcPct val="90000"/>
              </a:lnSpc>
            </a:pPr>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AND CONSERVATION</a:t>
            </a:r>
          </a:p>
        </p:txBody>
      </p:sp>
      <p:sp>
        <p:nvSpPr>
          <p:cNvPr id="3" name="Content Placeholder 2"/>
          <p:cNvSpPr>
            <a:spLocks noGrp="1"/>
          </p:cNvSpPr>
          <p:nvPr>
            <p:ph idx="1"/>
          </p:nvPr>
        </p:nvSpPr>
        <p:spPr/>
        <p:txBody>
          <a:bodyPr>
            <a:normAutofit/>
          </a:bodyPr>
          <a:lstStyle/>
          <a:p>
            <a:r>
              <a:rPr lang="en-IN" sz="2400" dirty="0"/>
              <a:t>CAUSES OF LOSS OF BIODIVERSITY:</a:t>
            </a:r>
          </a:p>
          <a:p>
            <a:pPr marL="457200" indent="-457200">
              <a:buAutoNum type="arabicPeriod"/>
            </a:pPr>
            <a:r>
              <a:rPr lang="en-IN" sz="2400" dirty="0"/>
              <a:t>Habitat destruction</a:t>
            </a:r>
          </a:p>
          <a:p>
            <a:pPr marL="457200" indent="-457200">
              <a:buAutoNum type="arabicPeriod" startAt="2"/>
            </a:pPr>
            <a:r>
              <a:rPr lang="en-IN" sz="2400" dirty="0"/>
              <a:t>Over exploitation</a:t>
            </a:r>
          </a:p>
          <a:p>
            <a:pPr marL="457200" indent="-457200">
              <a:buAutoNum type="arabicPeriod" startAt="3"/>
            </a:pPr>
            <a:r>
              <a:rPr lang="en-IN" sz="2400" dirty="0"/>
              <a:t>Pollution</a:t>
            </a:r>
          </a:p>
          <a:p>
            <a:pPr marL="457200" indent="-457200">
              <a:buAutoNum type="arabicPeriod" startAt="4"/>
            </a:pPr>
            <a:r>
              <a:rPr lang="en-IN" sz="2400" dirty="0"/>
              <a:t>Climate change</a:t>
            </a:r>
          </a:p>
          <a:p>
            <a:pPr marL="457200" indent="-457200">
              <a:buAutoNum type="arabicPeriod" startAt="5"/>
            </a:pPr>
            <a:r>
              <a:rPr lang="en-IN" sz="2400" dirty="0"/>
              <a:t>Deforestation</a:t>
            </a:r>
          </a:p>
          <a:p>
            <a:pPr marL="457200" indent="-457200">
              <a:buNone/>
            </a:pPr>
            <a:r>
              <a:rPr lang="en-IN" sz="2400" dirty="0"/>
              <a:t>6.    Introduction of new species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AND CONSERVATION</a:t>
            </a:r>
          </a:p>
        </p:txBody>
      </p:sp>
      <p:sp>
        <p:nvSpPr>
          <p:cNvPr id="3" name="Content Placeholder 2"/>
          <p:cNvSpPr>
            <a:spLocks noGrp="1"/>
          </p:cNvSpPr>
          <p:nvPr>
            <p:ph idx="1"/>
          </p:nvPr>
        </p:nvSpPr>
        <p:spPr/>
        <p:txBody>
          <a:bodyPr>
            <a:normAutofit fontScale="92500" lnSpcReduction="10000"/>
          </a:bodyPr>
          <a:lstStyle/>
          <a:p>
            <a:r>
              <a:rPr lang="en-IN" sz="2400" dirty="0"/>
              <a:t>Key stone species: The species that form the central  supportive hub in the ecosystem, the loss of which results in a collapse in ecosystem function as well as  loss of coexisting species. </a:t>
            </a:r>
            <a:r>
              <a:rPr lang="en-IN" sz="2400" dirty="0" err="1"/>
              <a:t>Eg</a:t>
            </a:r>
            <a:r>
              <a:rPr lang="en-IN" sz="2400" dirty="0"/>
              <a:t>: Tiger, African elephant, flying fox.</a:t>
            </a:r>
          </a:p>
          <a:p>
            <a:endParaRPr lang="en-IN" sz="2400" dirty="0"/>
          </a:p>
          <a:p>
            <a:r>
              <a:rPr lang="en-IN" sz="2400" dirty="0"/>
              <a:t>Indicator species: The species whose presence or absence or relative well being in a given environment is indicative of the health of ecosystem.</a:t>
            </a:r>
          </a:p>
          <a:p>
            <a:r>
              <a:rPr lang="en-IN" sz="2400" dirty="0" err="1"/>
              <a:t>Eg</a:t>
            </a:r>
            <a:r>
              <a:rPr lang="en-IN" sz="2400" dirty="0"/>
              <a:t>: lichen is the indicator species of air pollution</a:t>
            </a:r>
          </a:p>
          <a:p>
            <a:endParaRPr lang="en-IN" sz="2400" dirty="0"/>
          </a:p>
          <a:p>
            <a:r>
              <a:rPr lang="en-IN" sz="2400" dirty="0"/>
              <a:t>Umbrella species: The species which are typically large, require lot of habitat, protecting large no area and  other species. </a:t>
            </a:r>
          </a:p>
          <a:p>
            <a:pPr>
              <a:buNone/>
            </a:pPr>
            <a:r>
              <a:rPr lang="en-IN" sz="2400" dirty="0"/>
              <a:t>     </a:t>
            </a:r>
            <a:r>
              <a:rPr lang="en-IN" sz="2400" dirty="0" err="1"/>
              <a:t>Eg</a:t>
            </a:r>
            <a:r>
              <a:rPr lang="en-IN" sz="2400" dirty="0"/>
              <a:t>;  The cheetah can be considered as </a:t>
            </a:r>
            <a:r>
              <a:rPr lang="en-IN" sz="2400"/>
              <a:t>umbrella species.</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CONSERVATION</a:t>
            </a:r>
          </a:p>
        </p:txBody>
      </p:sp>
      <p:sp>
        <p:nvSpPr>
          <p:cNvPr id="3" name="Content Placeholder 2"/>
          <p:cNvSpPr>
            <a:spLocks noGrp="1"/>
          </p:cNvSpPr>
          <p:nvPr>
            <p:ph idx="1"/>
          </p:nvPr>
        </p:nvSpPr>
        <p:spPr/>
        <p:txBody>
          <a:bodyPr>
            <a:normAutofit fontScale="92500"/>
          </a:bodyPr>
          <a:lstStyle/>
          <a:p>
            <a:pPr>
              <a:buNone/>
            </a:pPr>
            <a:r>
              <a:rPr lang="en-IN" sz="2400" dirty="0"/>
              <a:t>Definition-  The mechanism by means of which protection, preservation, management or restoration of genotype, species and ecosystem diversity is maintained is known as biodiversity conservation.</a:t>
            </a:r>
          </a:p>
          <a:p>
            <a:pPr>
              <a:buNone/>
            </a:pPr>
            <a:r>
              <a:rPr lang="en-IN" sz="2400" dirty="0"/>
              <a:t>METHOD OF BIODIVERSITY CONSERVATION</a:t>
            </a:r>
          </a:p>
          <a:p>
            <a:pPr>
              <a:buNone/>
            </a:pPr>
            <a:r>
              <a:rPr lang="en-IN" sz="2400" dirty="0"/>
              <a:t>Insitu Conservation: The method of conservation of biodiversity in the natural habitat of the organism is known as insitu conservation.</a:t>
            </a:r>
          </a:p>
          <a:p>
            <a:pPr>
              <a:buNone/>
            </a:pPr>
            <a:r>
              <a:rPr lang="en-IN" sz="2400" dirty="0" err="1"/>
              <a:t>Eg</a:t>
            </a:r>
            <a:r>
              <a:rPr lang="en-IN" sz="2400" dirty="0"/>
              <a:t>  By forming National park, Biosphere Reserve, Wildlife sanctuary </a:t>
            </a:r>
          </a:p>
          <a:p>
            <a:pPr>
              <a:buNone/>
            </a:pPr>
            <a:r>
              <a:rPr lang="en-IN" sz="2400" dirty="0"/>
              <a:t>Exsitu Conservation: The method of conservation of biodiversity outside their natural habit in the man made system.</a:t>
            </a:r>
          </a:p>
          <a:p>
            <a:pPr>
              <a:buNone/>
            </a:pPr>
            <a:r>
              <a:rPr lang="en-IN" sz="2400" dirty="0" err="1"/>
              <a:t>Eg</a:t>
            </a:r>
            <a:r>
              <a:rPr lang="en-IN" sz="2400" dirty="0"/>
              <a:t> : By forming zoological garden , Botanical garden, Sperm bank , ovum bank, seed bank.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BIODIVERSITY CONSERVATION</a:t>
            </a:r>
          </a:p>
        </p:txBody>
      </p:sp>
      <p:sp>
        <p:nvSpPr>
          <p:cNvPr id="3" name="Content Placeholder 2"/>
          <p:cNvSpPr>
            <a:spLocks noGrp="1"/>
          </p:cNvSpPr>
          <p:nvPr>
            <p:ph idx="1"/>
          </p:nvPr>
        </p:nvSpPr>
        <p:spPr/>
        <p:txBody>
          <a:bodyPr>
            <a:normAutofit fontScale="92500" lnSpcReduction="20000"/>
          </a:bodyPr>
          <a:lstStyle/>
          <a:p>
            <a:pPr>
              <a:buNone/>
            </a:pPr>
            <a:r>
              <a:rPr lang="en-IN" sz="2400" dirty="0"/>
              <a:t>                              INSITU CONSERVATION METHOD</a:t>
            </a:r>
          </a:p>
          <a:p>
            <a:pPr>
              <a:buNone/>
            </a:pPr>
            <a:r>
              <a:rPr lang="en-IN" sz="2400" dirty="0"/>
              <a:t> NATIONAL PARK: The area of scenic beauty of historical importance owned by government where animals are kept and the environment is protected from human interference and is meant for recreational purposes.</a:t>
            </a:r>
          </a:p>
          <a:p>
            <a:pPr>
              <a:buNone/>
            </a:pPr>
            <a:r>
              <a:rPr lang="en-IN" sz="2400" dirty="0"/>
              <a:t>Example 1.Bandhabgarh National Park--Madhyapradesh </a:t>
            </a:r>
          </a:p>
          <a:p>
            <a:pPr>
              <a:buNone/>
            </a:pPr>
            <a:r>
              <a:rPr lang="en-IN" sz="2400" dirty="0"/>
              <a:t>                2.Gorumara National Park        West Bengal                                    3. Jaldapara  and Sundarban National park      West Bengal</a:t>
            </a:r>
          </a:p>
          <a:p>
            <a:pPr>
              <a:buNone/>
            </a:pPr>
            <a:r>
              <a:rPr lang="en-IN" sz="2400" dirty="0"/>
              <a:t>      4. Simplipal National park      Orissa</a:t>
            </a:r>
          </a:p>
          <a:p>
            <a:pPr>
              <a:buNone/>
            </a:pPr>
            <a:r>
              <a:rPr lang="en-IN" sz="2400" dirty="0"/>
              <a:t>      5. Corbett National park     Uttarakhand</a:t>
            </a:r>
          </a:p>
          <a:p>
            <a:pPr>
              <a:buNone/>
            </a:pPr>
            <a:r>
              <a:rPr lang="en-IN" sz="2400" dirty="0"/>
              <a:t>      6. Gir National park            Gujarat  </a:t>
            </a:r>
          </a:p>
          <a:p>
            <a:pPr>
              <a:buNone/>
            </a:pPr>
            <a:r>
              <a:rPr lang="en-IN" sz="2400" dirty="0"/>
              <a:t>       7. Kanha  National park   Madhyapradesh </a:t>
            </a:r>
          </a:p>
          <a:p>
            <a:pPr>
              <a:buNone/>
            </a:pPr>
            <a:r>
              <a:rPr lang="en-IN" sz="2400" dirty="0"/>
              <a:t>    </a:t>
            </a:r>
          </a:p>
          <a:p>
            <a:pPr>
              <a:buNone/>
            </a:pPr>
            <a:r>
              <a:rPr lang="en-IN" sz="2400"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1056</Words>
  <Application>Microsoft Office PowerPoint</Application>
  <PresentationFormat>On-screen Show (4:3)</PresentationFormat>
  <Paragraphs>104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BIODIVERSITY AND CONSERVATION</vt:lpstr>
      <vt:lpstr>BIODIVERSITY AND CONSERVATION</vt:lpstr>
      <vt:lpstr>BIODIVERSITY AND CONSERVATION</vt:lpstr>
      <vt:lpstr>BIODIVERSITY AND CONSERVATION</vt:lpstr>
      <vt:lpstr>Slide 5</vt:lpstr>
      <vt:lpstr>BIODIVERSITY AND CONSERVATION</vt:lpstr>
      <vt:lpstr>BIODIVERSITY AND CONSERVATION</vt:lpstr>
      <vt:lpstr>BIODIVERSITY CONSERVATION</vt:lpstr>
      <vt:lpstr>BIODIVERSITY CONSERVATION</vt:lpstr>
      <vt:lpstr>BIODIVERSITY CONSERVATION</vt:lpstr>
      <vt:lpstr>BIODIVERSITY CONSERVATION</vt:lpstr>
      <vt:lpstr>BIODIVERSITY HOTSPOT</vt:lpstr>
      <vt:lpstr>BIODIVERSITY CONSERVATION</vt:lpstr>
      <vt:lpstr>BIODIVERSITY AND CONSERVATION</vt:lpstr>
      <vt:lpstr>BIODIVERSITY AND CONSERVATION</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 AND CONSERVATION</dc:title>
  <dc:creator>Ayan Dey</dc:creator>
  <cp:lastModifiedBy>HP</cp:lastModifiedBy>
  <cp:revision>1</cp:revision>
  <dcterms:created xsi:type="dcterms:W3CDTF">2020-04-07T15:03:48Z</dcterms:created>
  <dcterms:modified xsi:type="dcterms:W3CDTF">2020-04-09T13:33:20Z</dcterms:modified>
</cp:coreProperties>
</file>