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59" r:id="rId6"/>
    <p:sldId id="260" r:id="rId7"/>
    <p:sldId id="261" r:id="rId8"/>
    <p:sldId id="262" r:id="rId9"/>
    <p:sldId id="269" r:id="rId10"/>
    <p:sldId id="263" r:id="rId11"/>
    <p:sldId id="268" r:id="rId12"/>
    <p:sldId id="266" r:id="rId13"/>
    <p:sldId id="267" r:id="rId14"/>
    <p:sldId id="270" r:id="rId15"/>
    <p:sldId id="271" r:id="rId16"/>
    <p:sldId id="272" r:id="rId17"/>
    <p:sldId id="276" r:id="rId18"/>
    <p:sldId id="277" r:id="rId19"/>
    <p:sldId id="278" r:id="rId20"/>
    <p:sldId id="279" r:id="rId21"/>
    <p:sldId id="284" r:id="rId22"/>
    <p:sldId id="285" r:id="rId23"/>
    <p:sldId id="280" r:id="rId24"/>
    <p:sldId id="282" r:id="rId25"/>
    <p:sldId id="283" r:id="rId26"/>
    <p:sldId id="286" r:id="rId27"/>
    <p:sldId id="281" r:id="rId28"/>
    <p:sldId id="273" r:id="rId29"/>
    <p:sldId id="274" r:id="rId30"/>
    <p:sldId id="325" r:id="rId31"/>
    <p:sldId id="316" r:id="rId32"/>
    <p:sldId id="308" r:id="rId33"/>
    <p:sldId id="309" r:id="rId34"/>
    <p:sldId id="310" r:id="rId35"/>
    <p:sldId id="311" r:id="rId36"/>
    <p:sldId id="314" r:id="rId37"/>
    <p:sldId id="312" r:id="rId38"/>
    <p:sldId id="313" r:id="rId39"/>
    <p:sldId id="275" r:id="rId40"/>
    <p:sldId id="287" r:id="rId41"/>
    <p:sldId id="290" r:id="rId42"/>
    <p:sldId id="291" r:id="rId43"/>
    <p:sldId id="292" r:id="rId44"/>
    <p:sldId id="293" r:id="rId45"/>
    <p:sldId id="294" r:id="rId46"/>
    <p:sldId id="295" r:id="rId47"/>
    <p:sldId id="296" r:id="rId48"/>
    <p:sldId id="297" r:id="rId49"/>
    <p:sldId id="288" r:id="rId50"/>
    <p:sldId id="289" r:id="rId51"/>
    <p:sldId id="298" r:id="rId52"/>
    <p:sldId id="299" r:id="rId53"/>
    <p:sldId id="300" r:id="rId54"/>
    <p:sldId id="301" r:id="rId55"/>
    <p:sldId id="302" r:id="rId56"/>
    <p:sldId id="303" r:id="rId57"/>
    <p:sldId id="304" r:id="rId58"/>
    <p:sldId id="305" r:id="rId59"/>
    <p:sldId id="306" r:id="rId60"/>
    <p:sldId id="317" r:id="rId61"/>
    <p:sldId id="318" r:id="rId62"/>
    <p:sldId id="319" r:id="rId63"/>
    <p:sldId id="320" r:id="rId64"/>
    <p:sldId id="321" r:id="rId65"/>
    <p:sldId id="322" r:id="rId66"/>
    <p:sldId id="323" r:id="rId67"/>
    <p:sldId id="324" r:id="rId68"/>
    <p:sldId id="307"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15620"/>
    <p:restoredTop sz="94660"/>
  </p:normalViewPr>
  <p:slideViewPr>
    <p:cSldViewPr>
      <p:cViewPr varScale="1">
        <p:scale>
          <a:sx n="73" d="100"/>
          <a:sy n="73" d="100"/>
        </p:scale>
        <p:origin x="-173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6930899F-DAF5-40B2-93D6-BF2844A8EB2D}" type="datetimeFigureOut">
              <a:rPr lang="en-US" smtClean="0"/>
              <a:pPr/>
              <a:t>4/9/2020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095A1E7-31E8-47F8-B96B-DD85D6E57F41}"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930899F-DAF5-40B2-93D6-BF2844A8EB2D}" type="datetimeFigureOut">
              <a:rPr lang="en-US" smtClean="0"/>
              <a:pPr/>
              <a:t>4/9/2020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095A1E7-31E8-47F8-B96B-DD85D6E57F4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930899F-DAF5-40B2-93D6-BF2844A8EB2D}" type="datetimeFigureOut">
              <a:rPr lang="en-US" smtClean="0"/>
              <a:pPr/>
              <a:t>4/9/2020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095A1E7-31E8-47F8-B96B-DD85D6E57F41}"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930899F-DAF5-40B2-93D6-BF2844A8EB2D}" type="datetimeFigureOut">
              <a:rPr lang="en-US" smtClean="0"/>
              <a:pPr/>
              <a:t>4/9/2020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095A1E7-31E8-47F8-B96B-DD85D6E57F4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30899F-DAF5-40B2-93D6-BF2844A8EB2D}" type="datetimeFigureOut">
              <a:rPr lang="en-US" smtClean="0"/>
              <a:pPr/>
              <a:t>4/9/2020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095A1E7-31E8-47F8-B96B-DD85D6E57F41}"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6930899F-DAF5-40B2-93D6-BF2844A8EB2D}" type="datetimeFigureOut">
              <a:rPr lang="en-US" smtClean="0"/>
              <a:pPr/>
              <a:t>4/9/2020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095A1E7-31E8-47F8-B96B-DD85D6E57F4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6930899F-DAF5-40B2-93D6-BF2844A8EB2D}" type="datetimeFigureOut">
              <a:rPr lang="en-US" smtClean="0"/>
              <a:pPr/>
              <a:t>4/9/2020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095A1E7-31E8-47F8-B96B-DD85D6E57F41}"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6930899F-DAF5-40B2-93D6-BF2844A8EB2D}" type="datetimeFigureOut">
              <a:rPr lang="en-US" smtClean="0"/>
              <a:pPr/>
              <a:t>4/9/2020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095A1E7-31E8-47F8-B96B-DD85D6E57F41}"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0899F-DAF5-40B2-93D6-BF2844A8EB2D}" type="datetimeFigureOut">
              <a:rPr lang="en-US" smtClean="0"/>
              <a:pPr/>
              <a:t>4/9/2020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095A1E7-31E8-47F8-B96B-DD85D6E57F4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30899F-DAF5-40B2-93D6-BF2844A8EB2D}" type="datetimeFigureOut">
              <a:rPr lang="en-US" smtClean="0"/>
              <a:pPr/>
              <a:t>4/9/2020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095A1E7-31E8-47F8-B96B-DD85D6E57F41}"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30899F-DAF5-40B2-93D6-BF2844A8EB2D}" type="datetimeFigureOut">
              <a:rPr lang="en-US" smtClean="0"/>
              <a:pPr/>
              <a:t>4/9/2020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095A1E7-31E8-47F8-B96B-DD85D6E57F4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0899F-DAF5-40B2-93D6-BF2844A8EB2D}" type="datetimeFigureOut">
              <a:rPr lang="en-US" smtClean="0"/>
              <a:pPr/>
              <a:t>4/9/2020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5A1E7-31E8-47F8-B96B-DD85D6E57F4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58F046-0546-4F58-AB4A-306F87EA5BD3}"/>
              </a:ext>
            </a:extLst>
          </p:cNvPr>
          <p:cNvSpPr>
            <a:spLocks noGrp="1"/>
          </p:cNvSpPr>
          <p:nvPr>
            <p:ph type="title"/>
          </p:nvPr>
        </p:nvSpPr>
        <p:spPr>
          <a:xfrm>
            <a:off x="457200" y="274638"/>
            <a:ext cx="8229600" cy="1143000"/>
          </a:xfrm>
        </p:spPr>
        <p:txBody>
          <a:bodyPr/>
          <a:lstStyle/>
          <a:p>
            <a:r>
              <a:rPr lang="en-US" dirty="0"/>
              <a:t>ECOLOGY AND ECOSYSTEM</a:t>
            </a:r>
          </a:p>
        </p:txBody>
      </p:sp>
      <p:pic>
        <p:nvPicPr>
          <p:cNvPr id="5" name="Content Placeholder 4" descr="A close up of a tree&#10;&#10;Description automatically generated">
            <a:extLst>
              <a:ext uri="{FF2B5EF4-FFF2-40B4-BE49-F238E27FC236}">
                <a16:creationId xmlns:a16="http://schemas.microsoft.com/office/drawing/2014/main" xmlns="" id="{7DF4A515-E304-4644-B35D-03BEFB448CB6}"/>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57841" y="1600200"/>
            <a:ext cx="6028318" cy="4525963"/>
          </a:xfrm>
        </p:spPr>
      </p:pic>
    </p:spTree>
    <p:extLst>
      <p:ext uri="{BB962C8B-B14F-4D97-AF65-F5344CB8AC3E}">
        <p14:creationId xmlns:p14="http://schemas.microsoft.com/office/powerpoint/2010/main" xmlns="" val="393385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1C6E60-847E-4FF8-AFB4-D8CEB5FCE04A}"/>
              </a:ext>
            </a:extLst>
          </p:cNvPr>
          <p:cNvSpPr>
            <a:spLocks noGrp="1"/>
          </p:cNvSpPr>
          <p:nvPr>
            <p:ph type="title"/>
          </p:nvPr>
        </p:nvSpPr>
        <p:spPr/>
        <p:txBody>
          <a:bodyPr/>
          <a:lstStyle/>
          <a:p>
            <a:endParaRPr lang="en-US"/>
          </a:p>
        </p:txBody>
      </p:sp>
      <p:pic>
        <p:nvPicPr>
          <p:cNvPr id="5" name="Content Placeholder 4" descr="A close up of text on a white background&#10;&#10;Description automatically generated">
            <a:extLst>
              <a:ext uri="{FF2B5EF4-FFF2-40B4-BE49-F238E27FC236}">
                <a16:creationId xmlns:a16="http://schemas.microsoft.com/office/drawing/2014/main" xmlns="" id="{2C88247A-A9C8-4E82-BD9D-44B54F8938F4}"/>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57841" y="1600200"/>
            <a:ext cx="6028318" cy="4525963"/>
          </a:xfrm>
        </p:spPr>
      </p:pic>
    </p:spTree>
    <p:extLst>
      <p:ext uri="{BB962C8B-B14F-4D97-AF65-F5344CB8AC3E}">
        <p14:creationId xmlns:p14="http://schemas.microsoft.com/office/powerpoint/2010/main" xmlns="" val="3768026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C0B5AF-47A6-440A-B730-63144D913D40}"/>
              </a:ext>
            </a:extLst>
          </p:cNvPr>
          <p:cNvSpPr>
            <a:spLocks noGrp="1"/>
          </p:cNvSpPr>
          <p:nvPr>
            <p:ph type="title"/>
          </p:nvPr>
        </p:nvSpPr>
        <p:spPr/>
        <p:txBody>
          <a:bodyPr/>
          <a:lstStyle/>
          <a:p>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xmlns="" id="{B2112832-AB90-41AD-BAA8-7F9CB36A8A9A}"/>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57840" y="1600200"/>
            <a:ext cx="6830583" cy="4525963"/>
          </a:xfrm>
        </p:spPr>
      </p:pic>
    </p:spTree>
    <p:extLst>
      <p:ext uri="{BB962C8B-B14F-4D97-AF65-F5344CB8AC3E}">
        <p14:creationId xmlns:p14="http://schemas.microsoft.com/office/powerpoint/2010/main" xmlns="" val="2972241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65D2F9-6823-4C8C-A66E-C8C2F6652E85}"/>
              </a:ext>
            </a:extLst>
          </p:cNvPr>
          <p:cNvSpPr>
            <a:spLocks noGrp="1"/>
          </p:cNvSpPr>
          <p:nvPr>
            <p:ph type="title"/>
          </p:nvPr>
        </p:nvSpPr>
        <p:spPr/>
        <p:txBody>
          <a:bodyPr/>
          <a:lstStyle/>
          <a:p>
            <a:r>
              <a:rPr lang="en-US" dirty="0"/>
              <a:t>ECOLOGY AND ECOSYSTEM</a:t>
            </a:r>
          </a:p>
        </p:txBody>
      </p:sp>
      <p:sp>
        <p:nvSpPr>
          <p:cNvPr id="4" name="Content Placeholder 3"/>
          <p:cNvSpPr>
            <a:spLocks noGrp="1"/>
          </p:cNvSpPr>
          <p:nvPr>
            <p:ph idx="1"/>
          </p:nvPr>
        </p:nvSpPr>
        <p:spPr/>
        <p:txBody>
          <a:bodyPr>
            <a:normAutofit fontScale="92500"/>
          </a:bodyPr>
          <a:lstStyle/>
          <a:p>
            <a:r>
              <a:rPr lang="en-IN" dirty="0"/>
              <a:t>Role of sunlight:</a:t>
            </a:r>
            <a:r>
              <a:rPr lang="en-IN" sz="2400" dirty="0"/>
              <a:t> 1. Photosynthesis</a:t>
            </a:r>
          </a:p>
          <a:p>
            <a:r>
              <a:rPr lang="en-IN" sz="2400" dirty="0"/>
              <a:t>                                         2.Transpiration</a:t>
            </a:r>
          </a:p>
          <a:p>
            <a:pPr>
              <a:buNone/>
            </a:pPr>
            <a:r>
              <a:rPr lang="en-IN" sz="2400" dirty="0"/>
              <a:t>                                               3. Growth and shape of the plant</a:t>
            </a:r>
          </a:p>
          <a:p>
            <a:pPr>
              <a:buNone/>
            </a:pPr>
            <a:r>
              <a:rPr lang="en-IN" sz="2400" dirty="0"/>
              <a:t>                                                4. Effect on animal, fruit, seed germination.</a:t>
            </a:r>
          </a:p>
          <a:p>
            <a:pPr>
              <a:buNone/>
            </a:pPr>
            <a:r>
              <a:rPr lang="en-IN" dirty="0"/>
              <a:t>Role of Temperature: </a:t>
            </a:r>
            <a:r>
              <a:rPr lang="en-IN" sz="2400" dirty="0"/>
              <a:t>1. Metabolism</a:t>
            </a:r>
          </a:p>
          <a:p>
            <a:pPr>
              <a:buNone/>
            </a:pPr>
            <a:r>
              <a:rPr lang="en-IN" sz="2400" dirty="0"/>
              <a:t>                                                    2.  Hibernation</a:t>
            </a:r>
          </a:p>
          <a:p>
            <a:pPr>
              <a:buNone/>
            </a:pPr>
            <a:r>
              <a:rPr lang="en-IN" sz="2400" dirty="0"/>
              <a:t>                                                    3. Aestivation</a:t>
            </a:r>
          </a:p>
          <a:p>
            <a:pPr>
              <a:buNone/>
            </a:pPr>
            <a:r>
              <a:rPr lang="en-IN" sz="2400" dirty="0"/>
              <a:t>                                                    4. Migration and </a:t>
            </a:r>
          </a:p>
          <a:p>
            <a:pPr>
              <a:buNone/>
            </a:pPr>
            <a:r>
              <a:rPr lang="en-IN" sz="2400" dirty="0"/>
              <a:t>                                                     5. Dormancy  </a:t>
            </a:r>
          </a:p>
          <a:p>
            <a:pPr>
              <a:buNone/>
            </a:pPr>
            <a:r>
              <a:rPr lang="en-IN" dirty="0"/>
              <a:t>                                  </a:t>
            </a:r>
          </a:p>
        </p:txBody>
      </p:sp>
    </p:spTree>
    <p:extLst>
      <p:ext uri="{BB962C8B-B14F-4D97-AF65-F5344CB8AC3E}">
        <p14:creationId xmlns:p14="http://schemas.microsoft.com/office/powerpoint/2010/main" xmlns="" val="3255988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4D3FC6-7B02-485C-BB3F-0A0B24E4D697}"/>
              </a:ext>
            </a:extLst>
          </p:cNvPr>
          <p:cNvSpPr>
            <a:spLocks noGrp="1"/>
          </p:cNvSpPr>
          <p:nvPr>
            <p:ph type="title"/>
          </p:nvPr>
        </p:nvSpPr>
        <p:spPr/>
        <p:txBody>
          <a:bodyPr/>
          <a:lstStyle/>
          <a:p>
            <a:r>
              <a:rPr lang="en-US" dirty="0"/>
              <a:t>ECOLOGY AND ECOSYSTEM</a:t>
            </a:r>
          </a:p>
        </p:txBody>
      </p:sp>
      <p:sp>
        <p:nvSpPr>
          <p:cNvPr id="6" name="Content Placeholder 5"/>
          <p:cNvSpPr>
            <a:spLocks noGrp="1"/>
          </p:cNvSpPr>
          <p:nvPr>
            <p:ph idx="1"/>
          </p:nvPr>
        </p:nvSpPr>
        <p:spPr/>
        <p:txBody>
          <a:bodyPr/>
          <a:lstStyle/>
          <a:p>
            <a:r>
              <a:rPr lang="en-IN" dirty="0"/>
              <a:t>Role of water: </a:t>
            </a:r>
            <a:r>
              <a:rPr lang="en-IN" sz="2400" dirty="0"/>
              <a:t>1. Most living tissue is composed of a very high percentage of water, upto 90%.</a:t>
            </a:r>
          </a:p>
          <a:p>
            <a:r>
              <a:rPr lang="en-IN" sz="2400" dirty="0"/>
              <a:t>2. Without water protoplasm of tissue can not survive.</a:t>
            </a:r>
          </a:p>
          <a:p>
            <a:r>
              <a:rPr lang="en-IN" sz="2400" dirty="0"/>
              <a:t>3. Water is the medium by which mineral nutrient enter and translocated in plants.</a:t>
            </a:r>
          </a:p>
          <a:p>
            <a:pPr>
              <a:buNone/>
            </a:pPr>
            <a:r>
              <a:rPr lang="en-IN" dirty="0"/>
              <a:t>Role of soil: </a:t>
            </a:r>
            <a:r>
              <a:rPr lang="en-IN" sz="2400" dirty="0"/>
              <a:t>Provide water and nutrient and growing medium of organism.</a:t>
            </a:r>
            <a:endParaRPr lang="en-IN" dirty="0"/>
          </a:p>
        </p:txBody>
      </p:sp>
    </p:spTree>
    <p:extLst>
      <p:ext uri="{BB962C8B-B14F-4D97-AF65-F5344CB8AC3E}">
        <p14:creationId xmlns:p14="http://schemas.microsoft.com/office/powerpoint/2010/main" xmlns="" val="535058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ECOLOGY AND ECOSYSTEM</a:t>
            </a:r>
          </a:p>
        </p:txBody>
      </p:sp>
      <p:sp>
        <p:nvSpPr>
          <p:cNvPr id="3" name="Content Placeholder 2"/>
          <p:cNvSpPr>
            <a:spLocks noGrp="1"/>
          </p:cNvSpPr>
          <p:nvPr>
            <p:ph idx="1"/>
          </p:nvPr>
        </p:nvSpPr>
        <p:spPr/>
        <p:txBody>
          <a:bodyPr>
            <a:normAutofit/>
          </a:bodyPr>
          <a:lstStyle/>
          <a:p>
            <a:r>
              <a:rPr lang="en-IN" sz="2400" dirty="0"/>
              <a:t>CLASSIFICATION OF PLANTS DEPENDING ON LIGHT:</a:t>
            </a:r>
          </a:p>
          <a:p>
            <a:pPr>
              <a:buNone/>
            </a:pPr>
            <a:r>
              <a:rPr lang="en-IN" sz="2400" dirty="0"/>
              <a:t>1.Short day plant: These are those whose flowering is stimulated by day lengths shorter than the critical day length.</a:t>
            </a:r>
          </a:p>
          <a:p>
            <a:pPr>
              <a:buNone/>
            </a:pPr>
            <a:r>
              <a:rPr lang="en-IN" sz="2400" dirty="0" err="1"/>
              <a:t>Eg</a:t>
            </a:r>
            <a:r>
              <a:rPr lang="en-IN" sz="2400" dirty="0"/>
              <a:t>: Salvia, </a:t>
            </a:r>
            <a:r>
              <a:rPr lang="en-IN" sz="2400" dirty="0" err="1"/>
              <a:t>Datura</a:t>
            </a:r>
            <a:endParaRPr lang="en-IN" sz="2400" dirty="0"/>
          </a:p>
          <a:p>
            <a:pPr>
              <a:buNone/>
            </a:pPr>
            <a:r>
              <a:rPr lang="en-IN" sz="2400" dirty="0"/>
              <a:t>2. Long day plant: These are those whose flowering  is stimulated by day length longer than particular value.</a:t>
            </a:r>
          </a:p>
          <a:p>
            <a:pPr>
              <a:buNone/>
            </a:pPr>
            <a:r>
              <a:rPr lang="en-IN" sz="2400" dirty="0" err="1"/>
              <a:t>Eg</a:t>
            </a:r>
            <a:r>
              <a:rPr lang="en-IN" sz="2400" dirty="0"/>
              <a:t>: </a:t>
            </a:r>
            <a:r>
              <a:rPr lang="en-IN" sz="2400" dirty="0" err="1"/>
              <a:t>Brassica</a:t>
            </a:r>
            <a:endParaRPr lang="en-IN" sz="2400" dirty="0"/>
          </a:p>
          <a:p>
            <a:pPr>
              <a:buNone/>
            </a:pPr>
            <a:r>
              <a:rPr lang="en-IN" sz="2400" dirty="0"/>
              <a:t>3. Day Neutral: Intermediate  plants are those whose flower have neither too short nor too long photoperiod.</a:t>
            </a:r>
          </a:p>
          <a:p>
            <a:pPr>
              <a:buNone/>
            </a:pPr>
            <a:r>
              <a:rPr lang="en-IN" sz="2400" dirty="0" err="1"/>
              <a:t>Eg</a:t>
            </a:r>
            <a:r>
              <a:rPr lang="en-IN" sz="2400" dirty="0"/>
              <a:t>: </a:t>
            </a:r>
            <a:r>
              <a:rPr lang="en-IN" sz="2400" dirty="0" err="1"/>
              <a:t>Gossypium</a:t>
            </a:r>
            <a:r>
              <a:rPr lang="en-IN" sz="2400" dirty="0"/>
              <a:t>, </a:t>
            </a:r>
            <a:r>
              <a:rPr lang="en-IN" sz="2400" dirty="0" err="1"/>
              <a:t>Solanum</a:t>
            </a:r>
            <a:r>
              <a:rPr lang="en-IN" sz="240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ECOLOGY AND ECOSYSTEM</a:t>
            </a:r>
          </a:p>
        </p:txBody>
      </p:sp>
      <p:sp>
        <p:nvSpPr>
          <p:cNvPr id="3" name="Content Placeholder 2"/>
          <p:cNvSpPr>
            <a:spLocks noGrp="1"/>
          </p:cNvSpPr>
          <p:nvPr>
            <p:ph idx="1"/>
          </p:nvPr>
        </p:nvSpPr>
        <p:spPr/>
        <p:txBody>
          <a:bodyPr>
            <a:normAutofit/>
          </a:bodyPr>
          <a:lstStyle/>
          <a:p>
            <a:r>
              <a:rPr lang="en-IN" sz="2400" dirty="0"/>
              <a:t>CLASSIFICATION OF ANIMALS DEPENDS ON TEMPERATURE:</a:t>
            </a:r>
          </a:p>
          <a:p>
            <a:r>
              <a:rPr lang="en-IN" sz="2400" dirty="0"/>
              <a:t>Eurythermal OR Homoeothermic  organism: The organism which can tolerate very large fluctuation of temperature are called Eurythermal organism.</a:t>
            </a:r>
          </a:p>
          <a:p>
            <a:pPr>
              <a:buNone/>
            </a:pPr>
            <a:r>
              <a:rPr lang="en-IN" sz="2400" dirty="0" err="1"/>
              <a:t>Eg</a:t>
            </a:r>
            <a:r>
              <a:rPr lang="en-IN" sz="2400" dirty="0"/>
              <a:t>: Cyclops, Man etc</a:t>
            </a:r>
          </a:p>
          <a:p>
            <a:pPr>
              <a:buNone/>
            </a:pPr>
            <a:r>
              <a:rPr lang="en-IN" sz="2400" dirty="0"/>
              <a:t>Stenothermal OR Poikilothermic  Organism: The organism which can tolerate very small variation in temperature are called stenothermal.</a:t>
            </a:r>
          </a:p>
          <a:p>
            <a:pPr>
              <a:buNone/>
            </a:pPr>
            <a:r>
              <a:rPr lang="en-IN" sz="2400" dirty="0" err="1"/>
              <a:t>Eg</a:t>
            </a:r>
            <a:r>
              <a:rPr lang="en-IN" sz="2400" dirty="0"/>
              <a:t>: Reptiles, Amphibian etc</a:t>
            </a:r>
          </a:p>
          <a:p>
            <a:pPr>
              <a:buNone/>
            </a:pPr>
            <a:endParaRPr lang="en-IN" sz="2400" dirty="0"/>
          </a:p>
          <a:p>
            <a:pPr>
              <a:buNone/>
            </a:pPr>
            <a:endParaRPr lang="en-IN"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ECOLOGY AND ECOSYSTEM</a:t>
            </a:r>
          </a:p>
        </p:txBody>
      </p:sp>
      <p:sp>
        <p:nvSpPr>
          <p:cNvPr id="3" name="Content Placeholder 2"/>
          <p:cNvSpPr>
            <a:spLocks noGrp="1"/>
          </p:cNvSpPr>
          <p:nvPr>
            <p:ph idx="1"/>
          </p:nvPr>
        </p:nvSpPr>
        <p:spPr/>
        <p:txBody>
          <a:bodyPr>
            <a:normAutofit fontScale="92500" lnSpcReduction="20000"/>
          </a:bodyPr>
          <a:lstStyle/>
          <a:p>
            <a:r>
              <a:rPr lang="en-IN" sz="2400" dirty="0"/>
              <a:t>Classification of plants depends on temperature tolerance:</a:t>
            </a:r>
          </a:p>
          <a:p>
            <a:pPr marL="457200" indent="-457200">
              <a:buAutoNum type="arabicPeriod"/>
            </a:pPr>
            <a:r>
              <a:rPr lang="en-IN" sz="2400" dirty="0"/>
              <a:t>Megatherms: Plants growing in regions where high temperature prevail  through out the year.</a:t>
            </a:r>
          </a:p>
          <a:p>
            <a:pPr marL="457200" indent="-457200">
              <a:buNone/>
            </a:pPr>
            <a:r>
              <a:rPr lang="en-IN" sz="2400" dirty="0" err="1"/>
              <a:t>Eg</a:t>
            </a:r>
            <a:r>
              <a:rPr lang="en-IN" sz="2400" dirty="0"/>
              <a:t>: Desert vegetation, Tropical Rain forest</a:t>
            </a:r>
          </a:p>
          <a:p>
            <a:pPr marL="457200" indent="-457200">
              <a:buNone/>
            </a:pPr>
            <a:r>
              <a:rPr lang="en-IN" sz="2400" dirty="0"/>
              <a:t>2. Mesotherms:  Plants of the regions where high temperature alternating with low temperature.</a:t>
            </a:r>
          </a:p>
          <a:p>
            <a:pPr marL="457200" indent="-457200">
              <a:buNone/>
            </a:pPr>
            <a:r>
              <a:rPr lang="en-IN" sz="2400" dirty="0" err="1"/>
              <a:t>Eg</a:t>
            </a:r>
            <a:r>
              <a:rPr lang="en-IN" sz="2400" dirty="0"/>
              <a:t>: Tropical deciduous forest and aquatic plants.</a:t>
            </a:r>
          </a:p>
          <a:p>
            <a:pPr marL="457200" indent="-457200">
              <a:buNone/>
            </a:pPr>
            <a:r>
              <a:rPr lang="en-IN" sz="2400" dirty="0"/>
              <a:t>3.Microtherms: Plants of the region where low temperature prevail throughout  the year.</a:t>
            </a:r>
          </a:p>
          <a:p>
            <a:pPr marL="457200" indent="-457200">
              <a:buNone/>
            </a:pPr>
            <a:r>
              <a:rPr lang="en-IN" sz="2400" dirty="0" err="1"/>
              <a:t>Eg</a:t>
            </a:r>
            <a:r>
              <a:rPr lang="en-IN" sz="2400" dirty="0"/>
              <a:t>: Mixed coniferous forest.</a:t>
            </a:r>
          </a:p>
          <a:p>
            <a:pPr marL="457200" indent="-457200">
              <a:buNone/>
            </a:pPr>
            <a:r>
              <a:rPr lang="en-IN" sz="2400" dirty="0"/>
              <a:t>4. Hekistotherms: Plants growing in regions with very low temperature.</a:t>
            </a:r>
          </a:p>
          <a:p>
            <a:pPr marL="457200" indent="-457200">
              <a:buNone/>
            </a:pPr>
            <a:r>
              <a:rPr lang="en-IN" sz="2400" dirty="0" err="1"/>
              <a:t>Eg</a:t>
            </a:r>
            <a:r>
              <a:rPr lang="en-IN" sz="2400" dirty="0"/>
              <a:t>: Alpine vegetation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BIOGEOCHEMICAL CYCLE</a:t>
            </a:r>
          </a:p>
        </p:txBody>
      </p:sp>
      <p:pic>
        <p:nvPicPr>
          <p:cNvPr id="1026" name="Picture 2" descr="C:\Users\Admin1\Desktop\biogeochemical-cycles-2-638.jpg"/>
          <p:cNvPicPr>
            <a:picLocks noGrp="1" noChangeAspect="1" noChangeArrowheads="1"/>
          </p:cNvPicPr>
          <p:nvPr>
            <p:ph idx="1"/>
          </p:nvPr>
        </p:nvPicPr>
        <p:blipFill>
          <a:blip r:embed="rId2" cstate="print"/>
          <a:srcRect/>
          <a:stretch>
            <a:fillRect/>
          </a:stretch>
        </p:blipFill>
        <p:spPr bwMode="auto">
          <a:xfrm>
            <a:off x="1557841" y="1600200"/>
            <a:ext cx="6028318" cy="45259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dmin1\Desktop\biogeochemical-cycles-3-638.jpg"/>
          <p:cNvPicPr>
            <a:picLocks noGrp="1" noChangeAspect="1" noChangeArrowheads="1"/>
          </p:cNvPicPr>
          <p:nvPr>
            <p:ph idx="1"/>
          </p:nvPr>
        </p:nvPicPr>
        <p:blipFill>
          <a:blip r:embed="rId2" cstate="print"/>
          <a:srcRect/>
          <a:stretch>
            <a:fillRect/>
          </a:stretch>
        </p:blipFill>
        <p:spPr bwMode="auto">
          <a:xfrm>
            <a:off x="1557841" y="1600200"/>
            <a:ext cx="6028318" cy="452596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Admin1\Desktop\biogeochemical-cycles-4-638.jpg"/>
          <p:cNvPicPr>
            <a:picLocks noGrp="1" noChangeAspect="1" noChangeArrowheads="1"/>
          </p:cNvPicPr>
          <p:nvPr>
            <p:ph idx="1"/>
          </p:nvPr>
        </p:nvPicPr>
        <p:blipFill>
          <a:blip r:embed="rId2" cstate="print"/>
          <a:srcRect/>
          <a:stretch>
            <a:fillRect/>
          </a:stretch>
        </p:blipFill>
        <p:spPr bwMode="auto">
          <a:xfrm>
            <a:off x="1557841" y="1600200"/>
            <a:ext cx="6028318" cy="45259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85728"/>
            <a:ext cx="7772400" cy="2214578"/>
          </a:xfrm>
        </p:spPr>
        <p:txBody>
          <a:bodyPr/>
          <a:lstStyle/>
          <a:p>
            <a:r>
              <a:rPr lang="en-IN" dirty="0"/>
              <a:t>ECOLOGY  AND ECOSYSTEM</a:t>
            </a:r>
          </a:p>
        </p:txBody>
      </p:sp>
      <p:sp>
        <p:nvSpPr>
          <p:cNvPr id="3" name="Subtitle 2"/>
          <p:cNvSpPr>
            <a:spLocks noGrp="1"/>
          </p:cNvSpPr>
          <p:nvPr>
            <p:ph type="subTitle" idx="1"/>
          </p:nvPr>
        </p:nvSpPr>
        <p:spPr>
          <a:xfrm>
            <a:off x="1285852" y="2428868"/>
            <a:ext cx="6400800" cy="3786214"/>
          </a:xfrm>
        </p:spPr>
        <p:txBody>
          <a:bodyPr>
            <a:noAutofit/>
          </a:bodyPr>
          <a:lstStyle/>
          <a:p>
            <a:pPr algn="l"/>
            <a:r>
              <a:rPr lang="en-IN" sz="2400" b="1" dirty="0"/>
              <a:t>.The</a:t>
            </a:r>
            <a:r>
              <a:rPr lang="en-IN" sz="2400" dirty="0"/>
              <a:t> word ecology is derived from Greek word oikologie means Study of nature.</a:t>
            </a:r>
          </a:p>
          <a:p>
            <a:pPr algn="l"/>
            <a:endParaRPr lang="en-IN" sz="2400" dirty="0"/>
          </a:p>
          <a:p>
            <a:pPr algn="l"/>
            <a:r>
              <a:rPr lang="en-IN" sz="2400" dirty="0"/>
              <a:t>.</a:t>
            </a:r>
            <a:r>
              <a:rPr lang="en-IN" sz="2400" b="1" dirty="0"/>
              <a:t>Gr</a:t>
            </a:r>
            <a:r>
              <a:rPr lang="en-IN" sz="2400" dirty="0"/>
              <a:t>eek word </a:t>
            </a:r>
            <a:r>
              <a:rPr lang="en-IN" sz="2400" dirty="0" err="1"/>
              <a:t>oiko</a:t>
            </a:r>
            <a:r>
              <a:rPr lang="en-IN" sz="2400" dirty="0"/>
              <a:t> means Home, logy means Study </a:t>
            </a:r>
          </a:p>
          <a:p>
            <a:pPr algn="l"/>
            <a:endParaRPr lang="en-IN" sz="2400" dirty="0"/>
          </a:p>
          <a:p>
            <a:pPr algn="l"/>
            <a:r>
              <a:rPr lang="en-IN" sz="2400" dirty="0"/>
              <a:t>.</a:t>
            </a:r>
            <a:r>
              <a:rPr lang="en-IN" sz="2400" b="1" dirty="0"/>
              <a:t>Th</a:t>
            </a:r>
            <a:r>
              <a:rPr lang="en-IN" sz="2400" dirty="0"/>
              <a:t>e study of interactions between an organism and its physical environment ,the relationship between animals and plants and how one species affect another.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Admin1\Desktop\biogeochemical-cycles-4-728.jpg"/>
          <p:cNvPicPr>
            <a:picLocks noGrp="1" noChangeAspect="1" noChangeArrowheads="1"/>
          </p:cNvPicPr>
          <p:nvPr>
            <p:ph idx="1"/>
          </p:nvPr>
        </p:nvPicPr>
        <p:blipFill>
          <a:blip r:embed="rId2" cstate="print"/>
          <a:srcRect/>
          <a:stretch>
            <a:fillRect/>
          </a:stretch>
        </p:blipFill>
        <p:spPr bwMode="auto">
          <a:xfrm>
            <a:off x="1554691" y="1600200"/>
            <a:ext cx="6517771" cy="497207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Admin1\Desktop\biogeochemical-cycles-9-638.jpg"/>
          <p:cNvPicPr>
            <a:picLocks noGrp="1" noChangeAspect="1" noChangeArrowheads="1"/>
          </p:cNvPicPr>
          <p:nvPr>
            <p:ph idx="1"/>
          </p:nvPr>
        </p:nvPicPr>
        <p:blipFill>
          <a:blip r:embed="rId2" cstate="print"/>
          <a:srcRect/>
          <a:stretch>
            <a:fillRect/>
          </a:stretch>
        </p:blipFill>
        <p:spPr bwMode="auto">
          <a:xfrm>
            <a:off x="1557841" y="1600200"/>
            <a:ext cx="6028318" cy="452596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C:\Users\Admin1\Desktop\biogeochemical-cycles-10-638.jpg"/>
          <p:cNvPicPr>
            <a:picLocks noGrp="1" noChangeAspect="1" noChangeArrowheads="1"/>
          </p:cNvPicPr>
          <p:nvPr>
            <p:ph idx="1"/>
          </p:nvPr>
        </p:nvPicPr>
        <p:blipFill>
          <a:blip r:embed="rId2" cstate="print"/>
          <a:srcRect/>
          <a:stretch>
            <a:fillRect/>
          </a:stretch>
        </p:blipFill>
        <p:spPr bwMode="auto">
          <a:xfrm>
            <a:off x="1557841" y="1600200"/>
            <a:ext cx="6028318" cy="452596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Admin1\Desktop\biogeochemical-cycles-6-728.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Admin1\Desktop\biogeochemical-cycles-11-728.jpg"/>
          <p:cNvPicPr>
            <a:picLocks noChangeAspect="1" noChangeArrowheads="1"/>
          </p:cNvPicPr>
          <p:nvPr/>
        </p:nvPicPr>
        <p:blipFill>
          <a:blip r:embed="rId2" cstate="print"/>
          <a:srcRect/>
          <a:stretch>
            <a:fillRect/>
          </a:stretch>
        </p:blipFill>
        <p:spPr bwMode="auto">
          <a:xfrm>
            <a:off x="1104900" y="828675"/>
            <a:ext cx="6934200" cy="52006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6" name="Picture 4" descr="C:\Users\Admin1\Desktop\biogeochemical-cycles-15-638.jpg"/>
          <p:cNvPicPr>
            <a:picLocks noGrp="1" noChangeAspect="1" noChangeArrowheads="1"/>
          </p:cNvPicPr>
          <p:nvPr>
            <p:ph idx="1"/>
          </p:nvPr>
        </p:nvPicPr>
        <p:blipFill>
          <a:blip r:embed="rId2" cstate="print"/>
          <a:srcRect/>
          <a:stretch>
            <a:fillRect/>
          </a:stretch>
        </p:blipFill>
        <p:spPr bwMode="auto">
          <a:xfrm>
            <a:off x="1557841" y="1600200"/>
            <a:ext cx="6028318" cy="452596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Users\Admin1\Desktop\biogeochemical-cycles-17-638 - Copy.jpg"/>
          <p:cNvPicPr>
            <a:picLocks noGrp="1" noChangeAspect="1" noChangeArrowheads="1"/>
          </p:cNvPicPr>
          <p:nvPr>
            <p:ph idx="1"/>
          </p:nvPr>
        </p:nvPicPr>
        <p:blipFill>
          <a:blip r:embed="rId2" cstate="print"/>
          <a:srcRect/>
          <a:stretch>
            <a:fillRect/>
          </a:stretch>
        </p:blipFill>
        <p:spPr bwMode="auto">
          <a:xfrm>
            <a:off x="1557841" y="1600200"/>
            <a:ext cx="6028318" cy="452596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Admin1\Desktop\biogeochemical-cycles-8-728.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ECOLOGY AND ECOSYSTEM</a:t>
            </a:r>
          </a:p>
        </p:txBody>
      </p:sp>
      <p:sp>
        <p:nvSpPr>
          <p:cNvPr id="3" name="Content Placeholder 2"/>
          <p:cNvSpPr>
            <a:spLocks noGrp="1"/>
          </p:cNvSpPr>
          <p:nvPr>
            <p:ph idx="1"/>
          </p:nvPr>
        </p:nvSpPr>
        <p:spPr/>
        <p:txBody>
          <a:bodyPr>
            <a:normAutofit lnSpcReduction="10000"/>
          </a:bodyPr>
          <a:lstStyle/>
          <a:p>
            <a:pPr>
              <a:buNone/>
            </a:pPr>
            <a:r>
              <a:rPr lang="en-IN" sz="2400" dirty="0"/>
              <a:t> Function of ecosystem: 1.REGULATORY FUNCTION:</a:t>
            </a:r>
          </a:p>
          <a:p>
            <a:pPr>
              <a:buNone/>
            </a:pPr>
            <a:r>
              <a:rPr lang="en-IN" sz="2400" dirty="0"/>
              <a:t>A. Gas regulation</a:t>
            </a:r>
          </a:p>
          <a:p>
            <a:pPr>
              <a:buNone/>
            </a:pPr>
            <a:r>
              <a:rPr lang="en-IN" sz="2400" dirty="0"/>
              <a:t>B. Climate regulation</a:t>
            </a:r>
          </a:p>
          <a:p>
            <a:pPr>
              <a:buNone/>
            </a:pPr>
            <a:r>
              <a:rPr lang="en-IN" sz="2400" dirty="0"/>
              <a:t>C. Water regulation</a:t>
            </a:r>
          </a:p>
          <a:p>
            <a:pPr>
              <a:buNone/>
            </a:pPr>
            <a:r>
              <a:rPr lang="en-IN" sz="2400" dirty="0"/>
              <a:t>D. Soil retention</a:t>
            </a:r>
          </a:p>
          <a:p>
            <a:pPr>
              <a:buNone/>
            </a:pPr>
            <a:r>
              <a:rPr lang="en-IN" sz="2400" dirty="0"/>
              <a:t>E. Nutrient regulation</a:t>
            </a:r>
          </a:p>
          <a:p>
            <a:pPr>
              <a:buNone/>
            </a:pPr>
            <a:r>
              <a:rPr lang="en-IN" sz="2400" dirty="0"/>
              <a:t>F. Waste Treatment</a:t>
            </a:r>
          </a:p>
          <a:p>
            <a:pPr>
              <a:buNone/>
            </a:pPr>
            <a:r>
              <a:rPr lang="en-IN" sz="2400" dirty="0"/>
              <a:t>2. </a:t>
            </a:r>
          </a:p>
          <a:p>
            <a:pPr>
              <a:buNone/>
            </a:pPr>
            <a:r>
              <a:rPr lang="en-IN" sz="2400" dirty="0"/>
              <a:t>SUPPORTING  FUNCTION:</a:t>
            </a:r>
          </a:p>
          <a:p>
            <a:pPr marL="457200" indent="-457200">
              <a:buAutoNum type="arabicPeriod"/>
            </a:pPr>
            <a:r>
              <a:rPr lang="en-IN" sz="2400" dirty="0"/>
              <a:t>Supportive habitat.</a:t>
            </a:r>
          </a:p>
          <a:p>
            <a:pPr marL="457200" indent="-457200">
              <a:buAutoNum type="arabicPeriod"/>
            </a:pPr>
            <a:r>
              <a:rPr lang="en-IN" sz="2400" dirty="0"/>
              <a:t>Soil formation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ECOLOGY AND ECOSYSTEM</a:t>
            </a:r>
          </a:p>
        </p:txBody>
      </p:sp>
      <p:sp>
        <p:nvSpPr>
          <p:cNvPr id="3" name="Content Placeholder 2"/>
          <p:cNvSpPr>
            <a:spLocks noGrp="1"/>
          </p:cNvSpPr>
          <p:nvPr>
            <p:ph idx="1"/>
          </p:nvPr>
        </p:nvSpPr>
        <p:spPr/>
        <p:txBody>
          <a:bodyPr/>
          <a:lstStyle/>
          <a:p>
            <a:r>
              <a:rPr lang="en-IN" dirty="0"/>
              <a:t>Function:</a:t>
            </a:r>
          </a:p>
          <a:p>
            <a:pPr>
              <a:buNone/>
            </a:pPr>
            <a:r>
              <a:rPr lang="en-IN" sz="2400" dirty="0"/>
              <a:t>3. Provisioning Functions: A. Food</a:t>
            </a:r>
          </a:p>
          <a:p>
            <a:pPr marL="457200" indent="-457200">
              <a:buAutoNum type="alphaUcPeriod" startAt="2"/>
            </a:pPr>
            <a:r>
              <a:rPr lang="en-IN" sz="2400" dirty="0"/>
              <a:t>Raw material</a:t>
            </a:r>
          </a:p>
          <a:p>
            <a:pPr marL="457200" indent="-457200">
              <a:buAutoNum type="alphaUcPeriod" startAt="3"/>
            </a:pPr>
            <a:r>
              <a:rPr lang="en-IN" sz="2400" dirty="0"/>
              <a:t>Water Supply</a:t>
            </a:r>
          </a:p>
          <a:p>
            <a:pPr marL="457200" indent="-457200">
              <a:buAutoNum type="alphaUcPeriod" startAt="4"/>
            </a:pPr>
            <a:r>
              <a:rPr lang="en-IN" sz="2400" dirty="0"/>
              <a:t>Genetic Resources</a:t>
            </a:r>
          </a:p>
          <a:p>
            <a:pPr marL="457200" indent="-457200">
              <a:buAutoNum type="alphaUcPeriod" startAt="5"/>
            </a:pPr>
            <a:r>
              <a:rPr lang="en-IN" sz="2400" dirty="0"/>
              <a:t>Provision for shade and shelter</a:t>
            </a:r>
          </a:p>
          <a:p>
            <a:pPr marL="457200" indent="-457200">
              <a:buNone/>
            </a:pPr>
            <a:r>
              <a:rPr lang="en-IN" sz="2400" dirty="0"/>
              <a:t>F.    Pharmacological resources.</a:t>
            </a:r>
          </a:p>
          <a:p>
            <a:pPr marL="457200" indent="-457200">
              <a:buAutoNum type="alphaUcPeriod" startAt="2"/>
            </a:pPr>
            <a:endParaRPr lang="en-IN"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Ecology and Ecosystem</a:t>
            </a:r>
          </a:p>
        </p:txBody>
      </p:sp>
      <p:sp>
        <p:nvSpPr>
          <p:cNvPr id="3" name="Content Placeholder 2"/>
          <p:cNvSpPr>
            <a:spLocks noGrp="1"/>
          </p:cNvSpPr>
          <p:nvPr>
            <p:ph idx="1"/>
          </p:nvPr>
        </p:nvSpPr>
        <p:spPr/>
        <p:txBody>
          <a:bodyPr>
            <a:normAutofit/>
          </a:bodyPr>
          <a:lstStyle/>
          <a:p>
            <a:r>
              <a:rPr lang="en-IN" sz="2400" dirty="0"/>
              <a:t>The word ecology was firstly discovered by Reiter 1885,coined by Ernst Haeckel</a:t>
            </a:r>
          </a:p>
          <a:p>
            <a:r>
              <a:rPr lang="en-IN" sz="2400" dirty="0"/>
              <a:t>Characteristics of Ecology</a:t>
            </a:r>
          </a:p>
          <a:p>
            <a:pPr>
              <a:buNone/>
            </a:pPr>
            <a:r>
              <a:rPr lang="en-IN" sz="2400" dirty="0"/>
              <a:t>           The scientific study of organism in relation to their environment.    </a:t>
            </a:r>
          </a:p>
          <a:p>
            <a:pPr>
              <a:buNone/>
            </a:pPr>
            <a:r>
              <a:rPr lang="en-IN" sz="2400"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6ADCE9-535F-42C9-9CBF-A7BCE144B1A7}"/>
              </a:ext>
            </a:extLst>
          </p:cNvPr>
          <p:cNvSpPr>
            <a:spLocks noGrp="1"/>
          </p:cNvSpPr>
          <p:nvPr>
            <p:ph type="title"/>
          </p:nvPr>
        </p:nvSpPr>
        <p:spPr/>
        <p:txBody>
          <a:bodyPr/>
          <a:lstStyle/>
          <a:p>
            <a:r>
              <a:rPr lang="en-US" dirty="0"/>
              <a:t>Energy Flow in Eco System</a:t>
            </a:r>
          </a:p>
        </p:txBody>
      </p:sp>
      <p:pic>
        <p:nvPicPr>
          <p:cNvPr id="4" name="Content Placeholder 4" descr="A screenshot of a cell phone&#10;&#10;Description automatically generated">
            <a:extLst>
              <a:ext uri="{FF2B5EF4-FFF2-40B4-BE49-F238E27FC236}">
                <a16:creationId xmlns:a16="http://schemas.microsoft.com/office/drawing/2014/main" xmlns="" id="{681D2FB0-875D-4B1E-BBE8-FC6D1D9B5E8A}"/>
              </a:ext>
            </a:extLst>
          </p:cNvPr>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a:stretch/>
        </p:blipFill>
        <p:spPr>
          <a:xfrm>
            <a:off x="1007520" y="1261888"/>
            <a:ext cx="7128959" cy="5352306"/>
          </a:xfrm>
          <a:prstGeom prst="rect">
            <a:avLst/>
          </a:prstGeom>
        </p:spPr>
      </p:pic>
    </p:spTree>
    <p:extLst>
      <p:ext uri="{BB962C8B-B14F-4D97-AF65-F5344CB8AC3E}">
        <p14:creationId xmlns:p14="http://schemas.microsoft.com/office/powerpoint/2010/main" xmlns="" val="3284910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xmlns="" id="{4E4A0BCA-8ADA-4DB3-AA55-8398115779A9}"/>
              </a:ext>
            </a:extLst>
          </p:cNvPr>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a:stretch/>
        </p:blipFill>
        <p:spPr>
          <a:xfrm>
            <a:off x="-180528" y="-315416"/>
            <a:ext cx="9143980" cy="6857990"/>
          </a:xfrm>
          <a:prstGeom prst="rect">
            <a:avLst/>
          </a:prstGeom>
        </p:spPr>
      </p:pic>
    </p:spTree>
    <p:extLst>
      <p:ext uri="{BB962C8B-B14F-4D97-AF65-F5344CB8AC3E}">
        <p14:creationId xmlns:p14="http://schemas.microsoft.com/office/powerpoint/2010/main" xmlns="" val="843184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xmlns="" id="{1AC9D622-9D17-4662-97F6-56BEC40D0CBA}"/>
              </a:ext>
            </a:extLst>
          </p:cNvPr>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a:stretch/>
        </p:blipFill>
        <p:spPr>
          <a:xfrm>
            <a:off x="20" y="10"/>
            <a:ext cx="9143980" cy="6857990"/>
          </a:xfrm>
          <a:prstGeom prst="rect">
            <a:avLst/>
          </a:prstGeom>
        </p:spPr>
      </p:pic>
    </p:spTree>
    <p:extLst>
      <p:ext uri="{BB962C8B-B14F-4D97-AF65-F5344CB8AC3E}">
        <p14:creationId xmlns:p14="http://schemas.microsoft.com/office/powerpoint/2010/main" xmlns="" val="2437217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212651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67" y="6115501"/>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xmlns="" id="{4A81B03F-35D4-47CA-9EAA-A5DA24AB2ACC}"/>
              </a:ext>
            </a:extLst>
          </p:cNvPr>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b="9179"/>
          <a:stretch/>
        </p:blipFill>
        <p:spPr>
          <a:xfrm>
            <a:off x="482600" y="643467"/>
            <a:ext cx="8178799" cy="5571065"/>
          </a:xfrm>
          <a:prstGeom prst="rect">
            <a:avLst/>
          </a:prstGeom>
          <a:ln>
            <a:noFill/>
          </a:ln>
        </p:spPr>
      </p:pic>
      <p:sp>
        <p:nvSpPr>
          <p:cNvPr id="22" name="Isosceles Triangle 21">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2" y="6453143"/>
            <a:ext cx="611178"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47572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text on a white background&#10;&#10;Description automatically generated">
            <a:extLst>
              <a:ext uri="{FF2B5EF4-FFF2-40B4-BE49-F238E27FC236}">
                <a16:creationId xmlns:a16="http://schemas.microsoft.com/office/drawing/2014/main" xmlns="" id="{18B17FD3-B78C-4C19-8291-CB72978D9702}"/>
              </a:ext>
            </a:extLst>
          </p:cNvPr>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t="4444" b="4734"/>
          <a:stretch/>
        </p:blipFill>
        <p:spPr>
          <a:xfrm>
            <a:off x="482600" y="643467"/>
            <a:ext cx="8178799" cy="5571066"/>
          </a:xfrm>
          <a:prstGeom prst="rect">
            <a:avLst/>
          </a:prstGeom>
        </p:spPr>
      </p:pic>
    </p:spTree>
    <p:extLst>
      <p:ext uri="{BB962C8B-B14F-4D97-AF65-F5344CB8AC3E}">
        <p14:creationId xmlns:p14="http://schemas.microsoft.com/office/powerpoint/2010/main" xmlns="" val="849488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text&#10;&#10;Description automatically generated">
            <a:extLst>
              <a:ext uri="{FF2B5EF4-FFF2-40B4-BE49-F238E27FC236}">
                <a16:creationId xmlns:a16="http://schemas.microsoft.com/office/drawing/2014/main" xmlns="" id="{0EFC002F-018F-4FF6-8874-CD6B2AA57007}"/>
              </a:ext>
            </a:extLst>
          </p:cNvPr>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t="2232" b="6947"/>
          <a:stretch/>
        </p:blipFill>
        <p:spPr>
          <a:xfrm>
            <a:off x="482600" y="643467"/>
            <a:ext cx="8178799" cy="5571066"/>
          </a:xfrm>
          <a:prstGeom prst="rect">
            <a:avLst/>
          </a:prstGeom>
        </p:spPr>
      </p:pic>
    </p:spTree>
    <p:extLst>
      <p:ext uri="{BB962C8B-B14F-4D97-AF65-F5344CB8AC3E}">
        <p14:creationId xmlns:p14="http://schemas.microsoft.com/office/powerpoint/2010/main" xmlns="" val="3503066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xmlns="" id="{5922BD39-6B5B-493A-BE62-58ECD0F7A7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Graphic 72">
            <a:extLst>
              <a:ext uri="{FF2B5EF4-FFF2-40B4-BE49-F238E27FC236}">
                <a16:creationId xmlns:a16="http://schemas.microsoft.com/office/drawing/2014/main" xmlns="" id="{4741521E-DC76-41B9-8A47-448CD4F9FA4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rot="5400000">
            <a:off x="1845699" y="-1835671"/>
            <a:ext cx="5470372" cy="9141714"/>
          </a:xfrm>
          <a:prstGeom prst="rect">
            <a:avLst/>
          </a:prstGeom>
        </p:spPr>
      </p:pic>
      <p:sp>
        <p:nvSpPr>
          <p:cNvPr id="2" name="Title 1">
            <a:extLst>
              <a:ext uri="{FF2B5EF4-FFF2-40B4-BE49-F238E27FC236}">
                <a16:creationId xmlns:a16="http://schemas.microsoft.com/office/drawing/2014/main" xmlns="" id="{77532AE3-60C2-45AA-830F-089376F0D452}"/>
              </a:ext>
            </a:extLst>
          </p:cNvPr>
          <p:cNvSpPr>
            <a:spLocks noGrp="1"/>
          </p:cNvSpPr>
          <p:nvPr>
            <p:ph type="title"/>
          </p:nvPr>
        </p:nvSpPr>
        <p:spPr>
          <a:xfrm>
            <a:off x="1052724" y="184336"/>
            <a:ext cx="6962835" cy="1405965"/>
          </a:xfrm>
        </p:spPr>
        <p:txBody>
          <a:bodyPr vert="horz" lIns="91440" tIns="45720" rIns="91440" bIns="45720" rtlCol="0" anchor="b">
            <a:normAutofit/>
          </a:bodyPr>
          <a:lstStyle/>
          <a:p>
            <a:pPr>
              <a:lnSpc>
                <a:spcPct val="90000"/>
              </a:lnSpc>
            </a:pPr>
            <a:endParaRPr lang="en-US" dirty="0"/>
          </a:p>
        </p:txBody>
      </p:sp>
      <p:sp>
        <p:nvSpPr>
          <p:cNvPr id="3078" name="Rectangle 74">
            <a:extLst>
              <a:ext uri="{FF2B5EF4-FFF2-40B4-BE49-F238E27FC236}">
                <a16:creationId xmlns:a16="http://schemas.microsoft.com/office/drawing/2014/main" xmlns="" id="{53FD85F6-ECDC-4124-9916-6444E142C6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8" y="685797"/>
            <a:ext cx="89153"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op 3 Models of Energy Flow in a Community | Ecology">
            <a:extLst>
              <a:ext uri="{FF2B5EF4-FFF2-40B4-BE49-F238E27FC236}">
                <a16:creationId xmlns:a16="http://schemas.microsoft.com/office/drawing/2014/main" xmlns="" id="{01E4EBCB-6728-4498-90C6-1EB76C6BCA34}"/>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xmlns="" val="0"/>
              </a:ext>
            </a:extLst>
          </a:blip>
          <a:srcRect r="3275" b="-1"/>
          <a:stretch/>
        </p:blipFill>
        <p:spPr bwMode="auto">
          <a:xfrm>
            <a:off x="-808" y="3076855"/>
            <a:ext cx="9141713" cy="3118224"/>
          </a:xfrm>
          <a:prstGeom prst="rect">
            <a:avLst/>
          </a:prstGeom>
          <a:noFill/>
          <a:extLst>
            <a:ext uri="{909E8E84-426E-40DD-AFC4-6F175D3DCCD1}">
              <a14:hiddenFill xmlns:a14="http://schemas.microsoft.com/office/drawing/2010/main" xmlns="">
                <a:solidFill>
                  <a:srgbClr val="FFFFFF"/>
                </a:solidFill>
              </a14:hiddenFill>
            </a:ext>
          </a:extLst>
        </p:spPr>
      </p:pic>
      <p:sp>
        <p:nvSpPr>
          <p:cNvPr id="77" name="Rectangle 76">
            <a:extLst>
              <a:ext uri="{FF2B5EF4-FFF2-40B4-BE49-F238E27FC236}">
                <a16:creationId xmlns:a16="http://schemas.microsoft.com/office/drawing/2014/main" xmlns="" id="{FB5D26B4-74AD-4118-8F13-7051DA3BFA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54846" y="6172201"/>
            <a:ext cx="89154"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71674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xmlns="" id="{DBF790C0-6A90-4AF0-8A2D-4032F8BB92AB}"/>
              </a:ext>
            </a:extLst>
          </p:cNvPr>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b="9179"/>
          <a:stretch/>
        </p:blipFill>
        <p:spPr>
          <a:xfrm>
            <a:off x="482600" y="643467"/>
            <a:ext cx="8178799" cy="5571066"/>
          </a:xfrm>
          <a:prstGeom prst="rect">
            <a:avLst/>
          </a:prstGeom>
        </p:spPr>
      </p:pic>
    </p:spTree>
    <p:extLst>
      <p:ext uri="{BB962C8B-B14F-4D97-AF65-F5344CB8AC3E}">
        <p14:creationId xmlns:p14="http://schemas.microsoft.com/office/powerpoint/2010/main" xmlns="" val="2697996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6CCB34B-F23E-409E-BCF2-F7597AFEC7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B09CB55-601F-455B-92EA-46DED0B42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6110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CC5BA15F-EF2E-4737-B739-20BF809C2D9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2125" y="2606040"/>
            <a:ext cx="181579" cy="1340860"/>
            <a:chOff x="56167" y="2761488"/>
            <a:chExt cx="242107" cy="1340860"/>
          </a:xfrm>
        </p:grpSpPr>
        <p:sp>
          <p:nvSpPr>
            <p:cNvPr id="15" name="Rectangle 2">
              <a:extLst>
                <a:ext uri="{FF2B5EF4-FFF2-40B4-BE49-F238E27FC236}">
                  <a16:creationId xmlns:a16="http://schemas.microsoft.com/office/drawing/2014/main" xmlns="" id="{21239BB3-F319-4FAF-BE91-7A24F34F76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xmlns="" id="{C329D5B2-9B8F-486A-A083-772C6977F9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xmlns="" id="{9CD9761A-2286-42C5-B60B-ADA81F9CBC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xmlns="" id="{1DBF2BCA-F23E-4E20-9013-50F7B1A2F1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xmlns="" id="{3836DB34-8303-420B-9445-6BCACF545C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xmlns="" id="{FBE0EBB4-E98C-45D6-B475-FDAC236CDA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xmlns="" id="{4AC1E18F-BED0-42C2-A2E2-DCA33DBD07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xmlns="" id="{1C8657BB-701F-4347-8B3D-9AAE99835D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xmlns="" id="{A47BE690-901C-4E6A-96A2-6AEF57DEC7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xmlns="" id="{A5F9E741-E244-4AFC-BBB1-47FE0ABF2B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xmlns="" id="{F64FE49B-3CA0-4633-BE1C-5717BF8C9E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xmlns="" id="{A72945EE-335E-40C6-AC98-329BFE8747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xmlns="" id="{E5379202-4AF0-4C1D-B7CF-59775BBE00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xmlns="" id="{3B4F0429-B1BF-4C23-BC07-6384B38C9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xmlns="" id="{6E9CA76D-C753-4262-9C5D-2F27DFF6F6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xmlns="" id="{A80DFA43-6ECB-4979-B41D-842AE3D3A7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xmlns="" id="{BB792A8B-6948-437E-AA97-534CEEB51B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xmlns="" id="{CD5217E2-11E7-4487-B5B5-F43DCB4439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xmlns="" id="{0B5D04ED-1D58-46AE-A645-3194A7C0C0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xmlns="" id="{9FBE654F-3130-470C-BE21-10761BDC0D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descr="A close up of a piece of paper&#10;&#10;Description automatically generated">
            <a:extLst>
              <a:ext uri="{FF2B5EF4-FFF2-40B4-BE49-F238E27FC236}">
                <a16:creationId xmlns:a16="http://schemas.microsoft.com/office/drawing/2014/main" xmlns="" id="{801F5107-8E0B-4994-A2AA-3917A941EC8C}"/>
              </a:ext>
            </a:extLst>
          </p:cNvPr>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t="6437" r="2" b="2"/>
          <a:stretch/>
        </p:blipFill>
        <p:spPr>
          <a:xfrm>
            <a:off x="450964" y="367418"/>
            <a:ext cx="8321041" cy="583907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36" name="Rectangle 35">
            <a:extLst>
              <a:ext uri="{FF2B5EF4-FFF2-40B4-BE49-F238E27FC236}">
                <a16:creationId xmlns:a16="http://schemas.microsoft.com/office/drawing/2014/main" xmlns="" id="{978D011F-6E1D-4D08-9C1C-FCA4F902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64421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FOOD CHAINS AND FOOD WEBS</a:t>
            </a:r>
          </a:p>
        </p:txBody>
      </p:sp>
      <p:sp>
        <p:nvSpPr>
          <p:cNvPr id="3" name="Content Placeholder 2"/>
          <p:cNvSpPr>
            <a:spLocks noGrp="1"/>
          </p:cNvSpPr>
          <p:nvPr>
            <p:ph idx="1"/>
          </p:nvPr>
        </p:nvSpPr>
        <p:spPr/>
        <p:txBody>
          <a:bodyPr>
            <a:normAutofit fontScale="85000" lnSpcReduction="10000"/>
          </a:bodyPr>
          <a:lstStyle/>
          <a:p>
            <a:pPr>
              <a:buNone/>
            </a:pPr>
            <a:r>
              <a:rPr lang="en-IN" dirty="0"/>
              <a:t>FOOD </a:t>
            </a:r>
            <a:r>
              <a:rPr lang="en-IN"/>
              <a:t>CHAIN: </a:t>
            </a:r>
            <a:r>
              <a:rPr lang="en-IN" sz="2400"/>
              <a:t>The </a:t>
            </a:r>
            <a:r>
              <a:rPr lang="en-IN" sz="2400" dirty="0"/>
              <a:t>transfer of food energy from the source in plants through a series of organisms with repeated eating and being eaten is known as the food chain.</a:t>
            </a:r>
          </a:p>
          <a:p>
            <a:pPr>
              <a:buNone/>
            </a:pPr>
            <a:r>
              <a:rPr lang="en-IN" sz="2400" dirty="0"/>
              <a:t>Types of Food chain: 1.PREDATOR FOOD CHAIN:  A predator food chain starts from green plants and extent upto carnivores. Here the</a:t>
            </a:r>
            <a:r>
              <a:rPr lang="en-IN" dirty="0"/>
              <a:t> </a:t>
            </a:r>
            <a:r>
              <a:rPr lang="en-IN" sz="2400" dirty="0"/>
              <a:t>size of the living organism gradually increases but their number gradually diminishes.</a:t>
            </a:r>
          </a:p>
          <a:p>
            <a:pPr>
              <a:buNone/>
            </a:pPr>
            <a:r>
              <a:rPr lang="en-IN" sz="2400" dirty="0" err="1"/>
              <a:t>Eg</a:t>
            </a:r>
            <a:r>
              <a:rPr lang="en-IN" sz="2400" dirty="0"/>
              <a:t>: Grass-Grasshopper-Frog-Snake-Peacock</a:t>
            </a:r>
          </a:p>
          <a:p>
            <a:pPr>
              <a:buNone/>
            </a:pPr>
            <a:r>
              <a:rPr lang="en-IN" sz="2400" dirty="0"/>
              <a:t>2. PARASITIC FOOD CHAIN: A parasitic food chain goes from larger host to smaller parasite.</a:t>
            </a:r>
          </a:p>
          <a:p>
            <a:pPr>
              <a:buNone/>
            </a:pPr>
            <a:r>
              <a:rPr lang="en-IN" sz="2400" dirty="0" err="1"/>
              <a:t>Eg</a:t>
            </a:r>
            <a:r>
              <a:rPr lang="en-IN" sz="2400" dirty="0"/>
              <a:t>: Plant-Pig-</a:t>
            </a:r>
            <a:r>
              <a:rPr lang="en-IN" sz="2400" dirty="0" err="1"/>
              <a:t>Helminth</a:t>
            </a:r>
            <a:r>
              <a:rPr lang="en-IN" dirty="0"/>
              <a:t> </a:t>
            </a:r>
          </a:p>
          <a:p>
            <a:pPr>
              <a:buNone/>
            </a:pPr>
            <a:r>
              <a:rPr lang="en-IN" sz="2400" dirty="0"/>
              <a:t>3. SAPROPHYTIC FOOD CHAIN: A saprophytic food chain goes from dead organisms or organic matter into micro organism.</a:t>
            </a:r>
          </a:p>
          <a:p>
            <a:pPr>
              <a:buNone/>
            </a:pPr>
            <a:r>
              <a:rPr lang="en-IN" sz="2400" dirty="0" err="1"/>
              <a:t>Eg</a:t>
            </a:r>
            <a:r>
              <a:rPr lang="en-IN" sz="2400" dirty="0"/>
              <a:t>: Dead animal-Maggot-Frog-snake-Peacock </a:t>
            </a:r>
            <a:r>
              <a:rPr lang="en-IN"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ECOLOGY AND ECOSYSTEM</a:t>
            </a:r>
          </a:p>
        </p:txBody>
      </p:sp>
      <p:sp>
        <p:nvSpPr>
          <p:cNvPr id="3" name="Content Placeholder 2"/>
          <p:cNvSpPr>
            <a:spLocks noGrp="1"/>
          </p:cNvSpPr>
          <p:nvPr>
            <p:ph idx="1"/>
          </p:nvPr>
        </p:nvSpPr>
        <p:spPr/>
        <p:txBody>
          <a:bodyPr/>
          <a:lstStyle/>
          <a:p>
            <a:pPr>
              <a:buNone/>
            </a:pPr>
            <a:r>
              <a:rPr lang="en-IN" sz="2400" dirty="0"/>
              <a:t> Types of Ecology</a:t>
            </a:r>
          </a:p>
          <a:p>
            <a:pPr>
              <a:buNone/>
            </a:pPr>
            <a:r>
              <a:rPr lang="en-IN" sz="2400" dirty="0"/>
              <a:t>        1. Auto Ecology : concerned with the study of the interrelationship of individuals. Example: Study of any population</a:t>
            </a:r>
          </a:p>
          <a:p>
            <a:pPr>
              <a:buNone/>
            </a:pPr>
            <a:r>
              <a:rPr lang="en-IN" sz="2400" dirty="0"/>
              <a:t>       2. </a:t>
            </a:r>
            <a:r>
              <a:rPr lang="en-IN" sz="2400" dirty="0" err="1"/>
              <a:t>SynEcology</a:t>
            </a:r>
            <a:r>
              <a:rPr lang="en-IN" sz="2400" dirty="0"/>
              <a:t> : Concern with the study groups of organism.</a:t>
            </a:r>
          </a:p>
          <a:p>
            <a:pPr>
              <a:buNone/>
            </a:pPr>
            <a:r>
              <a:rPr lang="en-IN" sz="2400" dirty="0"/>
              <a:t>                                     Example: Study of any community.</a:t>
            </a:r>
          </a:p>
          <a:p>
            <a:pPr>
              <a:buNone/>
            </a:pPr>
            <a:endParaRPr lang="en-IN" sz="2400" dirty="0"/>
          </a:p>
          <a:p>
            <a:pPr>
              <a:buNone/>
            </a:pPr>
            <a:r>
              <a:rPr lang="en-IN" sz="2400" dirty="0"/>
              <a:t>Specialised Branches  of Ecology</a:t>
            </a:r>
          </a:p>
          <a:p>
            <a:pPr>
              <a:buNone/>
            </a:pPr>
            <a:r>
              <a:rPr lang="en-IN" sz="2400" dirty="0"/>
              <a:t> 1. Human ecology: Study of man. Mans relation to the environment.</a:t>
            </a:r>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ECOLOGICAL PYRAMID</a:t>
            </a:r>
          </a:p>
        </p:txBody>
      </p:sp>
      <p:pic>
        <p:nvPicPr>
          <p:cNvPr id="1026" name="Picture 2" descr="C:\Users\admin\Desktop\ecological-pyramid-3-638.jpg"/>
          <p:cNvPicPr>
            <a:picLocks noGrp="1" noChangeAspect="1" noChangeArrowheads="1"/>
          </p:cNvPicPr>
          <p:nvPr>
            <p:ph idx="1"/>
          </p:nvPr>
        </p:nvPicPr>
        <p:blipFill>
          <a:blip r:embed="rId2" cstate="print"/>
          <a:srcRect/>
          <a:stretch>
            <a:fillRect/>
          </a:stretch>
        </p:blipFill>
        <p:spPr bwMode="auto">
          <a:xfrm>
            <a:off x="1557841" y="1600200"/>
            <a:ext cx="6028318" cy="4525963"/>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C:\Users\admin\Desktop\ecological-pyramid-4-638.jpg"/>
          <p:cNvPicPr>
            <a:picLocks noGrp="1" noChangeAspect="1" noChangeArrowheads="1"/>
          </p:cNvPicPr>
          <p:nvPr>
            <p:ph idx="1"/>
          </p:nvPr>
        </p:nvPicPr>
        <p:blipFill>
          <a:blip r:embed="rId2" cstate="print"/>
          <a:srcRect/>
          <a:stretch>
            <a:fillRect/>
          </a:stretch>
        </p:blipFill>
        <p:spPr bwMode="auto">
          <a:xfrm>
            <a:off x="1557841" y="1600200"/>
            <a:ext cx="6028318" cy="4525963"/>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descr="C:\Users\admin\Desktop\ecological-pyramid-4-638.jpg"/>
          <p:cNvPicPr>
            <a:picLocks noGrp="1" noChangeAspect="1" noChangeArrowheads="1"/>
          </p:cNvPicPr>
          <p:nvPr>
            <p:ph idx="1"/>
          </p:nvPr>
        </p:nvPicPr>
        <p:blipFill>
          <a:blip r:embed="rId2" cstate="print"/>
          <a:srcRect/>
          <a:stretch>
            <a:fillRect/>
          </a:stretch>
        </p:blipFill>
        <p:spPr bwMode="auto">
          <a:xfrm>
            <a:off x="1571604" y="1643050"/>
            <a:ext cx="6028318" cy="4525963"/>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descr="C:\Users\admin\Desktop\ecological-pyramid-5-638.jpg"/>
          <p:cNvPicPr>
            <a:picLocks noGrp="1" noChangeAspect="1" noChangeArrowheads="1"/>
          </p:cNvPicPr>
          <p:nvPr>
            <p:ph idx="1"/>
          </p:nvPr>
        </p:nvPicPr>
        <p:blipFill>
          <a:blip r:embed="rId2" cstate="print"/>
          <a:srcRect/>
          <a:stretch>
            <a:fillRect/>
          </a:stretch>
        </p:blipFill>
        <p:spPr bwMode="auto">
          <a:xfrm>
            <a:off x="1557841" y="1600200"/>
            <a:ext cx="6028318" cy="4525963"/>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descr="C:\Users\admin\Desktop\ecological-pyramid-6-638.jpg"/>
          <p:cNvPicPr>
            <a:picLocks noGrp="1" noChangeAspect="1" noChangeArrowheads="1"/>
          </p:cNvPicPr>
          <p:nvPr>
            <p:ph idx="1"/>
          </p:nvPr>
        </p:nvPicPr>
        <p:blipFill>
          <a:blip r:embed="rId2" cstate="print"/>
          <a:srcRect/>
          <a:stretch>
            <a:fillRect/>
          </a:stretch>
        </p:blipFill>
        <p:spPr bwMode="auto">
          <a:xfrm>
            <a:off x="1557841" y="1600200"/>
            <a:ext cx="6028318" cy="4525963"/>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descr="C:\Users\admin\Desktop\ecological-pyramid-7-638.jpg"/>
          <p:cNvPicPr>
            <a:picLocks noGrp="1" noChangeAspect="1" noChangeArrowheads="1"/>
          </p:cNvPicPr>
          <p:nvPr>
            <p:ph idx="1"/>
          </p:nvPr>
        </p:nvPicPr>
        <p:blipFill>
          <a:blip r:embed="rId2" cstate="print"/>
          <a:srcRect/>
          <a:stretch>
            <a:fillRect/>
          </a:stretch>
        </p:blipFill>
        <p:spPr bwMode="auto">
          <a:xfrm>
            <a:off x="1557841" y="1600200"/>
            <a:ext cx="6028318" cy="4525963"/>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descr="C:\Users\admin\Desktop\ecological-pyramid-8-638.jpg"/>
          <p:cNvPicPr>
            <a:picLocks noGrp="1" noChangeAspect="1" noChangeArrowheads="1"/>
          </p:cNvPicPr>
          <p:nvPr>
            <p:ph idx="1"/>
          </p:nvPr>
        </p:nvPicPr>
        <p:blipFill>
          <a:blip r:embed="rId2" cstate="print"/>
          <a:srcRect/>
          <a:stretch>
            <a:fillRect/>
          </a:stretch>
        </p:blipFill>
        <p:spPr bwMode="auto">
          <a:xfrm>
            <a:off x="1557841" y="1600200"/>
            <a:ext cx="6028318" cy="4525963"/>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descr="C:\Users\admin\Desktop\ecological-pyramid-9-638.jpg"/>
          <p:cNvPicPr>
            <a:picLocks noGrp="1" noChangeAspect="1" noChangeArrowheads="1"/>
          </p:cNvPicPr>
          <p:nvPr>
            <p:ph idx="1"/>
          </p:nvPr>
        </p:nvPicPr>
        <p:blipFill>
          <a:blip r:embed="rId2" cstate="print"/>
          <a:srcRect/>
          <a:stretch>
            <a:fillRect/>
          </a:stretch>
        </p:blipFill>
        <p:spPr bwMode="auto">
          <a:xfrm>
            <a:off x="1557841" y="1600200"/>
            <a:ext cx="6028318" cy="4525963"/>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descr="C:\Users\admin\Desktop\ecological-pyramid-10-638.jpg"/>
          <p:cNvPicPr>
            <a:picLocks noGrp="1" noChangeAspect="1" noChangeArrowheads="1"/>
          </p:cNvPicPr>
          <p:nvPr>
            <p:ph idx="1"/>
          </p:nvPr>
        </p:nvPicPr>
        <p:blipFill>
          <a:blip r:embed="rId2" cstate="print"/>
          <a:srcRect/>
          <a:stretch>
            <a:fillRect/>
          </a:stretch>
        </p:blipFill>
        <p:spPr bwMode="auto">
          <a:xfrm>
            <a:off x="1557841" y="1600200"/>
            <a:ext cx="6028318" cy="4525963"/>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ECOLOGICAL SUCCESSION</a:t>
            </a:r>
          </a:p>
        </p:txBody>
      </p:sp>
      <p:sp>
        <p:nvSpPr>
          <p:cNvPr id="3" name="Content Placeholder 2"/>
          <p:cNvSpPr>
            <a:spLocks noGrp="1"/>
          </p:cNvSpPr>
          <p:nvPr>
            <p:ph idx="1"/>
          </p:nvPr>
        </p:nvSpPr>
        <p:spPr/>
        <p:txBody>
          <a:bodyPr>
            <a:normAutofit fontScale="70000" lnSpcReduction="20000"/>
          </a:bodyPr>
          <a:lstStyle/>
          <a:p>
            <a:r>
              <a:rPr lang="en-IN" dirty="0"/>
              <a:t>Ecological succession </a:t>
            </a:r>
            <a:r>
              <a:rPr lang="en-IN" sz="2400" dirty="0"/>
              <a:t>is a gradual process of change a</a:t>
            </a:r>
          </a:p>
          <a:p>
            <a:pPr>
              <a:buNone/>
            </a:pPr>
            <a:r>
              <a:rPr lang="en-IN" sz="2400" dirty="0"/>
              <a:t>and replacement of the types of species in a community. </a:t>
            </a:r>
          </a:p>
          <a:p>
            <a:pPr>
              <a:buNone/>
            </a:pPr>
            <a:r>
              <a:rPr lang="en-IN" sz="2400" dirty="0"/>
              <a:t>TYPES OF ECOLOGICAL SUCCESSION:  There are two  types of ecological succession.</a:t>
            </a:r>
          </a:p>
          <a:p>
            <a:pPr marL="457200" indent="-457200">
              <a:buAutoNum type="arabicPeriod"/>
            </a:pPr>
            <a:r>
              <a:rPr lang="en-IN" sz="2400" dirty="0"/>
              <a:t>Primary succession: It is a process of creating life in an area where no life existed earlier.</a:t>
            </a:r>
          </a:p>
          <a:p>
            <a:pPr marL="457200" indent="-457200">
              <a:buNone/>
            </a:pPr>
            <a:r>
              <a:rPr lang="en-IN" sz="2400" dirty="0"/>
              <a:t>Primary succession begins in a place  without any soil to like:</a:t>
            </a:r>
          </a:p>
          <a:p>
            <a:pPr marL="457200" indent="-457200">
              <a:buNone/>
            </a:pPr>
            <a:r>
              <a:rPr lang="en-IN" sz="2400" dirty="0"/>
              <a:t>. Sides of volcanoes</a:t>
            </a:r>
          </a:p>
          <a:p>
            <a:pPr marL="457200" indent="-457200">
              <a:buNone/>
            </a:pPr>
            <a:r>
              <a:rPr lang="en-IN" sz="2400" dirty="0"/>
              <a:t>. Landslides</a:t>
            </a:r>
          </a:p>
          <a:p>
            <a:pPr marL="457200" indent="-457200">
              <a:buNone/>
            </a:pPr>
            <a:r>
              <a:rPr lang="en-IN" sz="2400" dirty="0"/>
              <a:t>. Flooding </a:t>
            </a:r>
          </a:p>
          <a:p>
            <a:pPr marL="457200" indent="-457200">
              <a:buNone/>
            </a:pPr>
            <a:r>
              <a:rPr lang="en-IN" sz="2400" dirty="0"/>
              <a:t>Primary succession starts with the arrival of living things such as lichens that do not need any soil to survive. When lichen die they decompose, adding  small amount of organic matter to the rock to make soil. </a:t>
            </a:r>
          </a:p>
          <a:p>
            <a:pPr marL="457200" indent="-457200">
              <a:buNone/>
            </a:pPr>
            <a:r>
              <a:rPr lang="en-IN" sz="2400" dirty="0"/>
              <a:t>Then simple plants like mosses and fern can grow on this new soil.</a:t>
            </a:r>
          </a:p>
          <a:p>
            <a:pPr marL="457200" indent="-457200">
              <a:buNone/>
            </a:pPr>
            <a:r>
              <a:rPr lang="en-IN" sz="2400" dirty="0"/>
              <a:t>Then simple plants die, adding more organic materials, soil layer become thickens, grasses and other plants begin to take over.</a:t>
            </a:r>
            <a:r>
              <a:rPr lang="en-IN"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Ecology and ecosystem</a:t>
            </a:r>
          </a:p>
        </p:txBody>
      </p:sp>
      <p:sp>
        <p:nvSpPr>
          <p:cNvPr id="3" name="Content Placeholder 2"/>
          <p:cNvSpPr>
            <a:spLocks noGrp="1"/>
          </p:cNvSpPr>
          <p:nvPr>
            <p:ph idx="1"/>
          </p:nvPr>
        </p:nvSpPr>
        <p:spPr/>
        <p:txBody>
          <a:bodyPr>
            <a:normAutofit/>
          </a:bodyPr>
          <a:lstStyle/>
          <a:p>
            <a:r>
              <a:rPr lang="en-IN" sz="2400" dirty="0"/>
              <a:t>Specialised branches contd...</a:t>
            </a:r>
          </a:p>
          <a:p>
            <a:r>
              <a:rPr lang="en-IN" sz="2400" dirty="0"/>
              <a:t>Population Ecology: It is the study of growth, structure and regulation of population of organism.</a:t>
            </a:r>
          </a:p>
          <a:p>
            <a:r>
              <a:rPr lang="en-IN" sz="2400" dirty="0"/>
              <a:t>Habitat Ecology: It is the study of different habitats on the earth and their effects on the organism</a:t>
            </a:r>
          </a:p>
          <a:p>
            <a:r>
              <a:rPr lang="en-IN" sz="2400" dirty="0"/>
              <a:t>Production ecology: Deals with the production of different ecosystem like Fresh water, sea water.</a:t>
            </a:r>
          </a:p>
          <a:p>
            <a:r>
              <a:rPr lang="en-IN" sz="2400" dirty="0"/>
              <a:t>System Ecology: It deals the analysis and understanding of the structure and function of ecosystem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ECOLOGICAL SUCCESSION</a:t>
            </a:r>
          </a:p>
        </p:txBody>
      </p:sp>
      <p:sp>
        <p:nvSpPr>
          <p:cNvPr id="3" name="Content Placeholder 2"/>
          <p:cNvSpPr>
            <a:spLocks noGrp="1"/>
          </p:cNvSpPr>
          <p:nvPr>
            <p:ph idx="1"/>
          </p:nvPr>
        </p:nvSpPr>
        <p:spPr/>
        <p:txBody>
          <a:bodyPr>
            <a:normAutofit fontScale="92500" lnSpcReduction="10000"/>
          </a:bodyPr>
          <a:lstStyle/>
          <a:p>
            <a:pPr>
              <a:buNone/>
            </a:pPr>
            <a:r>
              <a:rPr lang="en-IN" sz="2400" dirty="0"/>
              <a:t>Secondary succession: It is the process of re stabilization  that follows a disturbance in an area, where life has formed an ecosystem.</a:t>
            </a:r>
          </a:p>
          <a:p>
            <a:pPr>
              <a:buNone/>
            </a:pPr>
            <a:r>
              <a:rPr lang="en-IN" sz="2400" dirty="0"/>
              <a:t>When an existing  community has been cleared by any type of disturbance, such as fire, cyclone etc and the soil remains intact, the area begins to return to its natural community.</a:t>
            </a:r>
          </a:p>
          <a:p>
            <a:pPr>
              <a:buNone/>
            </a:pPr>
            <a:r>
              <a:rPr lang="en-IN" sz="2400" dirty="0"/>
              <a:t>Autogenic succession: Generally in a locality few pioneers will exist and soon gives rise to other community and again replaced by others until stable community is established. This type of development of vegetation which is  formed as a result of reaction in the environment. </a:t>
            </a:r>
          </a:p>
          <a:p>
            <a:pPr>
              <a:buNone/>
            </a:pPr>
            <a:r>
              <a:rPr lang="en-IN" sz="2400" dirty="0"/>
              <a:t>Allogenic  succession: In some cases habitat is changed by external factors such as gradual change in climate, filling up lake by silt. This may  </a:t>
            </a:r>
            <a:r>
              <a:rPr lang="en-IN" sz="2400"/>
              <a:t>result in </a:t>
            </a:r>
            <a:r>
              <a:rPr lang="en-IN" sz="2400" dirty="0"/>
              <a:t>replacement </a:t>
            </a:r>
            <a:r>
              <a:rPr lang="en-IN" sz="2400"/>
              <a:t>of community.</a:t>
            </a:r>
            <a:endParaRPr lang="en-IN"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C:\Users\admin\Desktop\ecological-succession-6-638.jpg"/>
          <p:cNvPicPr>
            <a:picLocks noGrp="1" noChangeAspect="1" noChangeArrowheads="1"/>
          </p:cNvPicPr>
          <p:nvPr>
            <p:ph idx="1"/>
          </p:nvPr>
        </p:nvPicPr>
        <p:blipFill>
          <a:blip r:embed="rId2" cstate="print"/>
          <a:srcRect/>
          <a:stretch>
            <a:fillRect/>
          </a:stretch>
        </p:blipFill>
        <p:spPr bwMode="auto">
          <a:xfrm>
            <a:off x="1557841" y="1600200"/>
            <a:ext cx="6028318" cy="4525963"/>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C:\Users\admin\Desktop\ecological-succession-7-638.jpg"/>
          <p:cNvPicPr>
            <a:picLocks noGrp="1" noChangeAspect="1" noChangeArrowheads="1"/>
          </p:cNvPicPr>
          <p:nvPr>
            <p:ph idx="1"/>
          </p:nvPr>
        </p:nvPicPr>
        <p:blipFill>
          <a:blip r:embed="rId2" cstate="print"/>
          <a:srcRect/>
          <a:stretch>
            <a:fillRect/>
          </a:stretch>
        </p:blipFill>
        <p:spPr bwMode="auto">
          <a:xfrm>
            <a:off x="1557841" y="1600200"/>
            <a:ext cx="6028318" cy="4525963"/>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descr="C:\Users\admin\Desktop\ecological-succession-8-638.jpg"/>
          <p:cNvPicPr>
            <a:picLocks noGrp="1" noChangeAspect="1" noChangeArrowheads="1"/>
          </p:cNvPicPr>
          <p:nvPr>
            <p:ph idx="1"/>
          </p:nvPr>
        </p:nvPicPr>
        <p:blipFill>
          <a:blip r:embed="rId2" cstate="print"/>
          <a:srcRect/>
          <a:stretch>
            <a:fillRect/>
          </a:stretch>
        </p:blipFill>
        <p:spPr bwMode="auto">
          <a:xfrm>
            <a:off x="1557841" y="1600200"/>
            <a:ext cx="6028318" cy="4525963"/>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descr="C:\Users\admin\Desktop\ecological-succession-9-638.jpg"/>
          <p:cNvPicPr>
            <a:picLocks noGrp="1" noChangeAspect="1" noChangeArrowheads="1"/>
          </p:cNvPicPr>
          <p:nvPr>
            <p:ph idx="1"/>
          </p:nvPr>
        </p:nvPicPr>
        <p:blipFill>
          <a:blip r:embed="rId2" cstate="print"/>
          <a:srcRect/>
          <a:stretch>
            <a:fillRect/>
          </a:stretch>
        </p:blipFill>
        <p:spPr bwMode="auto">
          <a:xfrm>
            <a:off x="1557841" y="1600200"/>
            <a:ext cx="6028318" cy="4525963"/>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descr="C:\Users\admin\Desktop\ecological-succession-10-638.jpg"/>
          <p:cNvPicPr>
            <a:picLocks noGrp="1" noChangeAspect="1" noChangeArrowheads="1"/>
          </p:cNvPicPr>
          <p:nvPr>
            <p:ph idx="1"/>
          </p:nvPr>
        </p:nvPicPr>
        <p:blipFill>
          <a:blip r:embed="rId2" cstate="print"/>
          <a:srcRect/>
          <a:stretch>
            <a:fillRect/>
          </a:stretch>
        </p:blipFill>
        <p:spPr bwMode="auto">
          <a:xfrm>
            <a:off x="1557841" y="1600200"/>
            <a:ext cx="6028318" cy="4525963"/>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descr="C:\Users\admin\Desktop\ecological-succession-11-638.jpg"/>
          <p:cNvPicPr>
            <a:picLocks noGrp="1" noChangeAspect="1" noChangeArrowheads="1"/>
          </p:cNvPicPr>
          <p:nvPr>
            <p:ph idx="1"/>
          </p:nvPr>
        </p:nvPicPr>
        <p:blipFill>
          <a:blip r:embed="rId2" cstate="print"/>
          <a:srcRect/>
          <a:stretch>
            <a:fillRect/>
          </a:stretch>
        </p:blipFill>
        <p:spPr bwMode="auto">
          <a:xfrm>
            <a:off x="1557841" y="1600200"/>
            <a:ext cx="6028318" cy="4525963"/>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descr="C:\Users\admin\Desktop\ecological-succession-12-638.jpg"/>
          <p:cNvPicPr>
            <a:picLocks noGrp="1" noChangeAspect="1" noChangeArrowheads="1"/>
          </p:cNvPicPr>
          <p:nvPr>
            <p:ph idx="1"/>
          </p:nvPr>
        </p:nvPicPr>
        <p:blipFill>
          <a:blip r:embed="rId2" cstate="print"/>
          <a:srcRect/>
          <a:stretch>
            <a:fillRect/>
          </a:stretch>
        </p:blipFill>
        <p:spPr bwMode="auto">
          <a:xfrm>
            <a:off x="1557841" y="1600200"/>
            <a:ext cx="6028318" cy="4525963"/>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ECOLOGICAL SUCCESSION</a:t>
            </a:r>
          </a:p>
        </p:txBody>
      </p:sp>
      <p:sp>
        <p:nvSpPr>
          <p:cNvPr id="3" name="Content Placeholder 2"/>
          <p:cNvSpPr>
            <a:spLocks noGrp="1"/>
          </p:cNvSpPr>
          <p:nvPr>
            <p:ph idx="1"/>
          </p:nvPr>
        </p:nvSpPr>
        <p:spPr/>
        <p:txBody>
          <a:bodyPr>
            <a:normAutofit/>
          </a:bodyPr>
          <a:lstStyle/>
          <a:p>
            <a:r>
              <a:rPr lang="en-IN" sz="2400" dirty="0"/>
              <a:t>COMMON TYPES OF SUCCESSION: </a:t>
            </a:r>
          </a:p>
          <a:p>
            <a:pPr>
              <a:buNone/>
            </a:pPr>
            <a:r>
              <a:rPr lang="en-IN" sz="2400" dirty="0"/>
              <a:t>1. Hydro sere:  ecological succession originating in a newly formed pond and lake.</a:t>
            </a:r>
          </a:p>
          <a:p>
            <a:pPr>
              <a:buNone/>
            </a:pPr>
            <a:r>
              <a:rPr lang="en-IN" sz="2400" dirty="0"/>
              <a:t>2. Xerosere:  ecological succession in deserts where minimal amount of moisture present.</a:t>
            </a:r>
          </a:p>
          <a:p>
            <a:pPr>
              <a:buNone/>
            </a:pPr>
            <a:r>
              <a:rPr lang="en-IN" sz="2400" dirty="0"/>
              <a:t>3. Litho sere: ecological succession developing on bare rock surface.</a:t>
            </a:r>
          </a:p>
          <a:p>
            <a:pPr>
              <a:buNone/>
            </a:pPr>
            <a:r>
              <a:rPr lang="en-IN" sz="2400" dirty="0"/>
              <a:t>4. Psammosere : ecological succession originating on sand.</a:t>
            </a:r>
          </a:p>
          <a:p>
            <a:pPr>
              <a:buNone/>
            </a:pPr>
            <a:r>
              <a:rPr lang="en-IN" sz="2400" dirty="0"/>
              <a:t>5. Halo sere: plants succession that begins on salty soil or saline water.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COMMUNITY ECOLOGY</a:t>
            </a:r>
          </a:p>
        </p:txBody>
      </p:sp>
      <p:sp>
        <p:nvSpPr>
          <p:cNvPr id="3" name="Content Placeholder 2"/>
          <p:cNvSpPr>
            <a:spLocks noGrp="1"/>
          </p:cNvSpPr>
          <p:nvPr>
            <p:ph idx="1"/>
          </p:nvPr>
        </p:nvSpPr>
        <p:spPr/>
        <p:txBody>
          <a:bodyPr>
            <a:normAutofit lnSpcReduction="10000"/>
          </a:bodyPr>
          <a:lstStyle/>
          <a:p>
            <a:r>
              <a:rPr lang="en-IN" dirty="0"/>
              <a:t>Community ecology </a:t>
            </a:r>
            <a:r>
              <a:rPr lang="en-IN" sz="2400" dirty="0"/>
              <a:t>or synecology is the study of the interactions between species communities including their distribution, structure, abundance, demography and interactions between coexting population.</a:t>
            </a:r>
          </a:p>
          <a:p>
            <a:r>
              <a:rPr lang="en-IN" sz="2400" dirty="0"/>
              <a:t>TYPES OF COMMUNITY</a:t>
            </a:r>
          </a:p>
          <a:p>
            <a:pPr>
              <a:buNone/>
            </a:pPr>
            <a:r>
              <a:rPr lang="en-IN" sz="2400" dirty="0"/>
              <a:t>Major community: It is a large community which self regulating, self sustaining</a:t>
            </a:r>
            <a:r>
              <a:rPr lang="en-IN" dirty="0"/>
              <a:t> </a:t>
            </a:r>
            <a:r>
              <a:rPr lang="en-IN" sz="2400" dirty="0"/>
              <a:t>and independent unit.</a:t>
            </a:r>
          </a:p>
          <a:p>
            <a:pPr>
              <a:buNone/>
            </a:pPr>
            <a:r>
              <a:rPr lang="en-IN" sz="2400" dirty="0" err="1"/>
              <a:t>Eg</a:t>
            </a:r>
            <a:r>
              <a:rPr lang="en-IN" sz="2400" dirty="0"/>
              <a:t>: pond, lake, desert, forest etc.</a:t>
            </a:r>
          </a:p>
          <a:p>
            <a:pPr>
              <a:buNone/>
            </a:pPr>
            <a:r>
              <a:rPr lang="en-IN" sz="2400" dirty="0"/>
              <a:t>Minor community: It is a smaller community which is not a self sustaining unit. It is dependent on other community .</a:t>
            </a:r>
          </a:p>
          <a:p>
            <a:pPr>
              <a:buNone/>
            </a:pPr>
            <a:r>
              <a:rPr lang="en-IN" sz="2400" dirty="0" err="1"/>
              <a:t>Eg</a:t>
            </a:r>
            <a:r>
              <a:rPr lang="en-IN" sz="2400" dirty="0"/>
              <a:t>: animal population of the forest.</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Ecology and ecosystem</a:t>
            </a:r>
          </a:p>
        </p:txBody>
      </p:sp>
      <p:sp>
        <p:nvSpPr>
          <p:cNvPr id="3" name="Content Placeholder 2"/>
          <p:cNvSpPr>
            <a:spLocks noGrp="1"/>
          </p:cNvSpPr>
          <p:nvPr>
            <p:ph idx="1"/>
          </p:nvPr>
        </p:nvSpPr>
        <p:spPr/>
        <p:txBody>
          <a:bodyPr>
            <a:normAutofit/>
          </a:bodyPr>
          <a:lstStyle/>
          <a:p>
            <a:pPr>
              <a:buNone/>
            </a:pPr>
            <a:r>
              <a:rPr lang="en-IN" sz="2800" dirty="0"/>
              <a:t>Ecosystem:</a:t>
            </a:r>
            <a:r>
              <a:rPr lang="en-IN" sz="2400" dirty="0"/>
              <a:t>  Structural and functional unit of Ecology.</a:t>
            </a:r>
          </a:p>
          <a:p>
            <a:r>
              <a:rPr lang="en-IN" sz="2400" dirty="0"/>
              <a:t>The term ecosystem coined by A.G.Tansley1935</a:t>
            </a:r>
          </a:p>
          <a:p>
            <a:endParaRPr lang="en-IN" sz="2400" dirty="0"/>
          </a:p>
          <a:p>
            <a:r>
              <a:rPr lang="en-IN" sz="2400" dirty="0"/>
              <a:t>An ecosystem is defined as a natural unit that consist of living and non living parts which interact to form a stable system.</a:t>
            </a:r>
          </a:p>
          <a:p>
            <a:endParaRPr lang="en-IN" sz="2400" dirty="0"/>
          </a:p>
          <a:p>
            <a:r>
              <a:rPr lang="en-IN" sz="2400" dirty="0"/>
              <a:t>Function: 1. Biogeochemical cycle</a:t>
            </a:r>
          </a:p>
          <a:p>
            <a:pPr>
              <a:buNone/>
            </a:pPr>
            <a:r>
              <a:rPr lang="en-IN" sz="2400" dirty="0"/>
              <a:t>                        2. Unidirectional flow of energy</a:t>
            </a:r>
          </a:p>
          <a:p>
            <a:endParaRPr lang="en-IN"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3E7613-630C-48A3-A5C6-2DEFFA41D5A8}"/>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xmlns="" id="{7E0408E8-8B21-46A8-A374-141886C31D32}"/>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33525" y="2153444"/>
            <a:ext cx="6076950" cy="3419475"/>
          </a:xfrm>
        </p:spPr>
      </p:pic>
    </p:spTree>
    <p:extLst>
      <p:ext uri="{BB962C8B-B14F-4D97-AF65-F5344CB8AC3E}">
        <p14:creationId xmlns:p14="http://schemas.microsoft.com/office/powerpoint/2010/main" xmlns="" val="42736435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piece of paper&#10;&#10;Description automatically generated">
            <a:extLst>
              <a:ext uri="{FF2B5EF4-FFF2-40B4-BE49-F238E27FC236}">
                <a16:creationId xmlns:a16="http://schemas.microsoft.com/office/drawing/2014/main" xmlns="" id="{39742A05-0E14-4478-B2FE-1173F5C08E3B}"/>
              </a:ext>
            </a:extLst>
          </p:cNvPr>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12560" r="12440"/>
          <a:stretch/>
        </p:blipFill>
        <p:spPr>
          <a:xfrm>
            <a:off x="20" y="10"/>
            <a:ext cx="9143980" cy="6857990"/>
          </a:xfrm>
          <a:prstGeom prst="rect">
            <a:avLst/>
          </a:prstGeom>
        </p:spPr>
      </p:pic>
    </p:spTree>
    <p:extLst>
      <p:ext uri="{BB962C8B-B14F-4D97-AF65-F5344CB8AC3E}">
        <p14:creationId xmlns:p14="http://schemas.microsoft.com/office/powerpoint/2010/main" xmlns="" val="19594590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text on a white background&#10;&#10;Description automatically generated">
            <a:extLst>
              <a:ext uri="{FF2B5EF4-FFF2-40B4-BE49-F238E27FC236}">
                <a16:creationId xmlns:a16="http://schemas.microsoft.com/office/drawing/2014/main" xmlns="" id="{40710753-447C-4E0F-AEB7-5171EC4348D8}"/>
              </a:ext>
            </a:extLst>
          </p:cNvPr>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14311" r="10689"/>
          <a:stretch/>
        </p:blipFill>
        <p:spPr>
          <a:xfrm>
            <a:off x="20" y="10"/>
            <a:ext cx="9143980" cy="6857990"/>
          </a:xfrm>
          <a:prstGeom prst="rect">
            <a:avLst/>
          </a:prstGeom>
        </p:spPr>
      </p:pic>
    </p:spTree>
    <p:extLst>
      <p:ext uri="{BB962C8B-B14F-4D97-AF65-F5344CB8AC3E}">
        <p14:creationId xmlns:p14="http://schemas.microsoft.com/office/powerpoint/2010/main" xmlns="" val="29567480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text on a white background&#10;&#10;Description automatically generated">
            <a:extLst>
              <a:ext uri="{FF2B5EF4-FFF2-40B4-BE49-F238E27FC236}">
                <a16:creationId xmlns:a16="http://schemas.microsoft.com/office/drawing/2014/main" xmlns="" id="{C9D91239-636F-46BC-8634-442BC6FE4C2C}"/>
              </a:ext>
            </a:extLst>
          </p:cNvPr>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9016" r="15985"/>
          <a:stretch/>
        </p:blipFill>
        <p:spPr>
          <a:xfrm>
            <a:off x="36532" y="10"/>
            <a:ext cx="9143980" cy="6857990"/>
          </a:xfrm>
          <a:prstGeom prst="rect">
            <a:avLst/>
          </a:prstGeom>
        </p:spPr>
      </p:pic>
    </p:spTree>
    <p:extLst>
      <p:ext uri="{BB962C8B-B14F-4D97-AF65-F5344CB8AC3E}">
        <p14:creationId xmlns:p14="http://schemas.microsoft.com/office/powerpoint/2010/main" xmlns="" val="20751862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tree branch&#10;&#10;Description automatically generated">
            <a:extLst>
              <a:ext uri="{FF2B5EF4-FFF2-40B4-BE49-F238E27FC236}">
                <a16:creationId xmlns:a16="http://schemas.microsoft.com/office/drawing/2014/main" xmlns="" id="{80EE8A4A-A79B-466B-ABD4-11A3106ADA51}"/>
              </a:ext>
            </a:extLst>
          </p:cNvPr>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r="25000"/>
          <a:stretch/>
        </p:blipFill>
        <p:spPr>
          <a:xfrm>
            <a:off x="20" y="10"/>
            <a:ext cx="9143980" cy="6857990"/>
          </a:xfrm>
          <a:prstGeom prst="rect">
            <a:avLst/>
          </a:prstGeom>
        </p:spPr>
      </p:pic>
    </p:spTree>
    <p:extLst>
      <p:ext uri="{BB962C8B-B14F-4D97-AF65-F5344CB8AC3E}">
        <p14:creationId xmlns:p14="http://schemas.microsoft.com/office/powerpoint/2010/main" xmlns="" val="6416900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text on a white background&#10;&#10;Description automatically generated">
            <a:extLst>
              <a:ext uri="{FF2B5EF4-FFF2-40B4-BE49-F238E27FC236}">
                <a16:creationId xmlns:a16="http://schemas.microsoft.com/office/drawing/2014/main" xmlns="" id="{7FFD5964-65C6-4955-AD8B-283AA843F1D4}"/>
              </a:ext>
            </a:extLst>
          </p:cNvPr>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10589" r="14411"/>
          <a:stretch/>
        </p:blipFill>
        <p:spPr>
          <a:xfrm>
            <a:off x="20" y="10"/>
            <a:ext cx="9143980" cy="6857990"/>
          </a:xfrm>
          <a:prstGeom prst="rect">
            <a:avLst/>
          </a:prstGeom>
        </p:spPr>
      </p:pic>
    </p:spTree>
    <p:extLst>
      <p:ext uri="{BB962C8B-B14F-4D97-AF65-F5344CB8AC3E}">
        <p14:creationId xmlns:p14="http://schemas.microsoft.com/office/powerpoint/2010/main" xmlns="" val="32504640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piece of paper&#10;&#10;Description automatically generated">
            <a:extLst>
              <a:ext uri="{FF2B5EF4-FFF2-40B4-BE49-F238E27FC236}">
                <a16:creationId xmlns:a16="http://schemas.microsoft.com/office/drawing/2014/main" xmlns="" id="{D8521DF9-3F29-476C-9FE2-1A55EC25C6D2}"/>
              </a:ext>
            </a:extLst>
          </p:cNvPr>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8942" r="16058"/>
          <a:stretch/>
        </p:blipFill>
        <p:spPr>
          <a:xfrm>
            <a:off x="20" y="10"/>
            <a:ext cx="9143980" cy="6857990"/>
          </a:xfrm>
          <a:prstGeom prst="rect">
            <a:avLst/>
          </a:prstGeom>
        </p:spPr>
      </p:pic>
    </p:spTree>
    <p:extLst>
      <p:ext uri="{BB962C8B-B14F-4D97-AF65-F5344CB8AC3E}">
        <p14:creationId xmlns:p14="http://schemas.microsoft.com/office/powerpoint/2010/main" xmlns="" val="21180502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text on a white background&#10;&#10;Description automatically generated">
            <a:extLst>
              <a:ext uri="{FF2B5EF4-FFF2-40B4-BE49-F238E27FC236}">
                <a16:creationId xmlns:a16="http://schemas.microsoft.com/office/drawing/2014/main" xmlns="" id="{0390FEAF-D12E-47F0-BCCC-231A7B1FB024}"/>
              </a:ext>
            </a:extLst>
          </p:cNvPr>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12276" r="12725"/>
          <a:stretch/>
        </p:blipFill>
        <p:spPr>
          <a:xfrm>
            <a:off x="20" y="10"/>
            <a:ext cx="9143980" cy="6857990"/>
          </a:xfrm>
          <a:prstGeom prst="rect">
            <a:avLst/>
          </a:prstGeom>
        </p:spPr>
      </p:pic>
    </p:spTree>
    <p:extLst>
      <p:ext uri="{BB962C8B-B14F-4D97-AF65-F5344CB8AC3E}">
        <p14:creationId xmlns:p14="http://schemas.microsoft.com/office/powerpoint/2010/main" xmlns="" val="3113264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DIFFERENT TYPES OF ECOSYSTEM</a:t>
            </a:r>
          </a:p>
        </p:txBody>
      </p:sp>
      <p:sp>
        <p:nvSpPr>
          <p:cNvPr id="3" name="Content Placeholder 2"/>
          <p:cNvSpPr>
            <a:spLocks noGrp="1"/>
          </p:cNvSpPr>
          <p:nvPr>
            <p:ph idx="1"/>
          </p:nvPr>
        </p:nvSpPr>
        <p:spPr/>
        <p:txBody>
          <a:bodyPr>
            <a:normAutofit/>
          </a:bodyPr>
          <a:lstStyle/>
          <a:p>
            <a:r>
              <a:rPr lang="en-IN" sz="2400" dirty="0"/>
              <a:t>FOREST ECOSYSTEM</a:t>
            </a:r>
          </a:p>
          <a:p>
            <a:r>
              <a:rPr lang="en-IN" sz="2400" dirty="0"/>
              <a:t>GRASSLAND ECOSYSTEM</a:t>
            </a:r>
          </a:p>
          <a:p>
            <a:r>
              <a:rPr lang="en-IN" sz="2400" dirty="0"/>
              <a:t>DESERT ECOSYSTEM</a:t>
            </a:r>
          </a:p>
          <a:p>
            <a:r>
              <a:rPr lang="en-IN" sz="2400" dirty="0"/>
              <a:t>AQUATIC ECOSYSTEM: 1. POND ECOSYSTEM</a:t>
            </a:r>
          </a:p>
          <a:p>
            <a:r>
              <a:rPr lang="en-IN" sz="2400" dirty="0"/>
              <a:t>                                           2. </a:t>
            </a:r>
            <a:r>
              <a:rPr lang="en-IN" sz="2400"/>
              <a:t>MARINE ECOSYSTEM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0C8BA4-F199-4B50-BFF7-0C37F552F632}"/>
              </a:ext>
            </a:extLst>
          </p:cNvPr>
          <p:cNvSpPr>
            <a:spLocks noGrp="1"/>
          </p:cNvSpPr>
          <p:nvPr>
            <p:ph type="title"/>
          </p:nvPr>
        </p:nvSpPr>
        <p:spPr/>
        <p:txBody>
          <a:bodyPr/>
          <a:lstStyle/>
          <a:p>
            <a:r>
              <a:rPr lang="en-US" dirty="0"/>
              <a:t> ECOLOGY AND ECOSYSTEM</a:t>
            </a:r>
          </a:p>
        </p:txBody>
      </p:sp>
      <p:pic>
        <p:nvPicPr>
          <p:cNvPr id="5" name="Content Placeholder 4" descr="A screenshot of text&#10;&#10;Description automatically generated">
            <a:extLst>
              <a:ext uri="{FF2B5EF4-FFF2-40B4-BE49-F238E27FC236}">
                <a16:creationId xmlns:a16="http://schemas.microsoft.com/office/drawing/2014/main" xmlns="" id="{4D4ACA83-3EDC-4134-8584-368AE409F0BC}"/>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57841" y="1600200"/>
            <a:ext cx="6028318" cy="4525963"/>
          </a:xfrm>
        </p:spPr>
      </p:pic>
    </p:spTree>
    <p:extLst>
      <p:ext uri="{BB962C8B-B14F-4D97-AF65-F5344CB8AC3E}">
        <p14:creationId xmlns:p14="http://schemas.microsoft.com/office/powerpoint/2010/main" xmlns="" val="3471400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624CE-F9C3-4DD8-81E5-BFA994565E33}"/>
              </a:ext>
            </a:extLst>
          </p:cNvPr>
          <p:cNvSpPr>
            <a:spLocks noGrp="1"/>
          </p:cNvSpPr>
          <p:nvPr>
            <p:ph type="title"/>
          </p:nvPr>
        </p:nvSpPr>
        <p:spPr/>
        <p:txBody>
          <a:bodyPr/>
          <a:lstStyle/>
          <a:p>
            <a:r>
              <a:rPr lang="en-US" dirty="0"/>
              <a:t>ECOLOGY AND ECOSYSTEM</a:t>
            </a:r>
          </a:p>
        </p:txBody>
      </p:sp>
      <p:pic>
        <p:nvPicPr>
          <p:cNvPr id="5" name="Content Placeholder 4" descr="A screenshot of a cell phone&#10;&#10;Description automatically generated">
            <a:extLst>
              <a:ext uri="{FF2B5EF4-FFF2-40B4-BE49-F238E27FC236}">
                <a16:creationId xmlns:a16="http://schemas.microsoft.com/office/drawing/2014/main" xmlns="" id="{DD1190A7-1B11-4DCE-A432-8AE1E86B84C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57841" y="1600200"/>
            <a:ext cx="6028318" cy="4525963"/>
          </a:xfrm>
        </p:spPr>
      </p:pic>
    </p:spTree>
    <p:extLst>
      <p:ext uri="{BB962C8B-B14F-4D97-AF65-F5344CB8AC3E}">
        <p14:creationId xmlns:p14="http://schemas.microsoft.com/office/powerpoint/2010/main" xmlns="" val="2121724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ECOLOGY AND ECOSYSTEM</a:t>
            </a:r>
          </a:p>
        </p:txBody>
      </p:sp>
      <p:sp>
        <p:nvSpPr>
          <p:cNvPr id="3" name="Content Placeholder 2"/>
          <p:cNvSpPr>
            <a:spLocks noGrp="1"/>
          </p:cNvSpPr>
          <p:nvPr>
            <p:ph idx="1"/>
          </p:nvPr>
        </p:nvSpPr>
        <p:spPr/>
        <p:txBody>
          <a:bodyPr/>
          <a:lstStyle/>
          <a:p>
            <a:r>
              <a:rPr lang="en-IN" dirty="0"/>
              <a:t>Species:</a:t>
            </a:r>
            <a:r>
              <a:rPr lang="en-IN" sz="2400" dirty="0"/>
              <a:t> A group of individual which can interbreed among them selves to produce a fertile offspring.</a:t>
            </a:r>
          </a:p>
          <a:p>
            <a:r>
              <a:rPr lang="en-IN" dirty="0"/>
              <a:t>Population: </a:t>
            </a:r>
            <a:r>
              <a:rPr lang="en-IN" sz="2400" dirty="0"/>
              <a:t>A  group of similar species living together under  the same environmental condition.   </a:t>
            </a:r>
          </a:p>
          <a:p>
            <a:r>
              <a:rPr lang="en-IN" dirty="0"/>
              <a:t>Community: </a:t>
            </a:r>
            <a:r>
              <a:rPr lang="en-IN" sz="2400" dirty="0"/>
              <a:t>A group of similar and dissimilar species living together under more or less same environmental condition.</a:t>
            </a:r>
          </a:p>
          <a:p>
            <a:r>
              <a:rPr lang="en-IN" dirty="0"/>
              <a:t>Biome: </a:t>
            </a:r>
            <a:r>
              <a:rPr lang="en-IN" sz="2400" dirty="0"/>
              <a:t>Several types of complex community.</a:t>
            </a:r>
            <a:endParaRPr lang="en-IN"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1417</Words>
  <Application>Microsoft Office PowerPoint</Application>
  <PresentationFormat>On-screen Show (4:3)</PresentationFormat>
  <Paragraphs>149</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ECOLOGY AND ECOSYSTEM</vt:lpstr>
      <vt:lpstr>ECOLOGY  AND ECOSYSTEM</vt:lpstr>
      <vt:lpstr>Ecology and Ecosystem</vt:lpstr>
      <vt:lpstr>ECOLOGY AND ECOSYSTEM</vt:lpstr>
      <vt:lpstr>Ecology and ecosystem</vt:lpstr>
      <vt:lpstr>Ecology and ecosystem</vt:lpstr>
      <vt:lpstr> ECOLOGY AND ECOSYSTEM</vt:lpstr>
      <vt:lpstr>ECOLOGY AND ECOSYSTEM</vt:lpstr>
      <vt:lpstr>ECOLOGY AND ECOSYSTEM</vt:lpstr>
      <vt:lpstr>Slide 10</vt:lpstr>
      <vt:lpstr>Slide 11</vt:lpstr>
      <vt:lpstr>ECOLOGY AND ECOSYSTEM</vt:lpstr>
      <vt:lpstr>ECOLOGY AND ECOSYSTEM</vt:lpstr>
      <vt:lpstr>ECOLOGY AND ECOSYSTEM</vt:lpstr>
      <vt:lpstr>ECOLOGY AND ECOSYSTEM</vt:lpstr>
      <vt:lpstr>ECOLOGY AND ECOSYSTEM</vt:lpstr>
      <vt:lpstr>BIOGEOCHEMICAL CYCLE</vt:lpstr>
      <vt:lpstr>Slide 18</vt:lpstr>
      <vt:lpstr>Slide 19</vt:lpstr>
      <vt:lpstr>Slide 20</vt:lpstr>
      <vt:lpstr>Slide 21</vt:lpstr>
      <vt:lpstr>Slide 22</vt:lpstr>
      <vt:lpstr>Slide 23</vt:lpstr>
      <vt:lpstr>Slide 24</vt:lpstr>
      <vt:lpstr>Slide 25</vt:lpstr>
      <vt:lpstr>Slide 26</vt:lpstr>
      <vt:lpstr>Slide 27</vt:lpstr>
      <vt:lpstr>ECOLOGY AND ECOSYSTEM</vt:lpstr>
      <vt:lpstr>ECOLOGY AND ECOSYSTEM</vt:lpstr>
      <vt:lpstr>Energy Flow in Eco System</vt:lpstr>
      <vt:lpstr>Slide 31</vt:lpstr>
      <vt:lpstr>Slide 32</vt:lpstr>
      <vt:lpstr>Slide 33</vt:lpstr>
      <vt:lpstr>Slide 34</vt:lpstr>
      <vt:lpstr>Slide 35</vt:lpstr>
      <vt:lpstr>Slide 36</vt:lpstr>
      <vt:lpstr>Slide 37</vt:lpstr>
      <vt:lpstr>Slide 38</vt:lpstr>
      <vt:lpstr>FOOD CHAINS AND FOOD WEBS</vt:lpstr>
      <vt:lpstr>ECOLOGICAL PYRAMID</vt:lpstr>
      <vt:lpstr>Slide 41</vt:lpstr>
      <vt:lpstr>Slide 42</vt:lpstr>
      <vt:lpstr>Slide 43</vt:lpstr>
      <vt:lpstr>Slide 44</vt:lpstr>
      <vt:lpstr>Slide 45</vt:lpstr>
      <vt:lpstr>Slide 46</vt:lpstr>
      <vt:lpstr>Slide 47</vt:lpstr>
      <vt:lpstr>Slide 48</vt:lpstr>
      <vt:lpstr>ECOLOGICAL SUCCESSION</vt:lpstr>
      <vt:lpstr>ECOLOGICAL SUCCESSION</vt:lpstr>
      <vt:lpstr>Slide 51</vt:lpstr>
      <vt:lpstr>Slide 52</vt:lpstr>
      <vt:lpstr>Slide 53</vt:lpstr>
      <vt:lpstr>Slide 54</vt:lpstr>
      <vt:lpstr>Slide 55</vt:lpstr>
      <vt:lpstr>Slide 56</vt:lpstr>
      <vt:lpstr>Slide 57</vt:lpstr>
      <vt:lpstr>ECOLOGICAL SUCCESSION</vt:lpstr>
      <vt:lpstr>COMMUNITY ECOLOGY</vt:lpstr>
      <vt:lpstr>Slide 60</vt:lpstr>
      <vt:lpstr>Slide 61</vt:lpstr>
      <vt:lpstr>Slide 62</vt:lpstr>
      <vt:lpstr>Slide 63</vt:lpstr>
      <vt:lpstr>Slide 64</vt:lpstr>
      <vt:lpstr>Slide 65</vt:lpstr>
      <vt:lpstr>Slide 66</vt:lpstr>
      <vt:lpstr>Slide 67</vt:lpstr>
      <vt:lpstr>DIFFERENT TYPES OF ECOSYSTEM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AND ECOSYSTEM</dc:title>
  <dc:creator>Ayan Dey</dc:creator>
  <cp:lastModifiedBy>HP</cp:lastModifiedBy>
  <cp:revision>2</cp:revision>
  <dcterms:created xsi:type="dcterms:W3CDTF">2020-04-08T14:44:29Z</dcterms:created>
  <dcterms:modified xsi:type="dcterms:W3CDTF">2020-04-09T15:43:22Z</dcterms:modified>
</cp:coreProperties>
</file>