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11" r:id="rId2"/>
    <p:sldId id="312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3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45184-EE66-4A3E-B959-83765C9C0DFE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72A75C-80A8-4C49-B728-AA2083689B40}">
      <dgm:prSet phldrT="[Text]" custT="1"/>
      <dgm:spPr/>
      <dgm:t>
        <a:bodyPr/>
        <a:lstStyle/>
        <a:p>
          <a:r>
            <a:rPr lang="en-US" sz="2400" dirty="0" smtClean="0"/>
            <a:t>System Configuration</a:t>
          </a:r>
          <a:endParaRPr lang="en-US" sz="2400" dirty="0"/>
        </a:p>
      </dgm:t>
    </dgm:pt>
    <dgm:pt modelId="{3C649070-FB71-4CED-B8A3-4966A60BF14F}" type="parTrans" cxnId="{0261A975-11EE-45BE-B092-64FC5D21F56E}">
      <dgm:prSet/>
      <dgm:spPr/>
      <dgm:t>
        <a:bodyPr/>
        <a:lstStyle/>
        <a:p>
          <a:endParaRPr lang="en-US"/>
        </a:p>
      </dgm:t>
    </dgm:pt>
    <dgm:pt modelId="{A9625B53-ADB1-4C66-8757-A13326586929}" type="sibTrans" cxnId="{0261A975-11EE-45BE-B092-64FC5D21F56E}">
      <dgm:prSet/>
      <dgm:spPr/>
      <dgm:t>
        <a:bodyPr/>
        <a:lstStyle/>
        <a:p>
          <a:endParaRPr lang="en-US"/>
        </a:p>
      </dgm:t>
    </dgm:pt>
    <dgm:pt modelId="{8E5C744A-6C24-4460-91FD-404FF477005B}">
      <dgm:prSet phldrT="[Text]" custT="1"/>
      <dgm:spPr/>
      <dgm:t>
        <a:bodyPr/>
        <a:lstStyle/>
        <a:p>
          <a:r>
            <a:rPr lang="en-US" sz="2400" dirty="0" smtClean="0"/>
            <a:t>Execution Level</a:t>
          </a:r>
          <a:endParaRPr lang="en-US" sz="2400" dirty="0"/>
        </a:p>
      </dgm:t>
    </dgm:pt>
    <dgm:pt modelId="{022B684C-C615-4E88-8530-6E07F2512041}" type="parTrans" cxnId="{08BBE66A-A142-4B3D-8F9B-C56B90B602C1}">
      <dgm:prSet/>
      <dgm:spPr/>
      <dgm:t>
        <a:bodyPr/>
        <a:lstStyle/>
        <a:p>
          <a:endParaRPr lang="en-US"/>
        </a:p>
      </dgm:t>
    </dgm:pt>
    <dgm:pt modelId="{9CE3F9DF-0BA1-4B33-AA22-996C8C7A3BA8}" type="sibTrans" cxnId="{08BBE66A-A142-4B3D-8F9B-C56B90B602C1}">
      <dgm:prSet/>
      <dgm:spPr/>
      <dgm:t>
        <a:bodyPr/>
        <a:lstStyle/>
        <a:p>
          <a:endParaRPr lang="en-US"/>
        </a:p>
      </dgm:t>
    </dgm:pt>
    <dgm:pt modelId="{2C6D78C7-D1E1-4EEA-B4EE-D630DD918174}">
      <dgm:prSet phldrT="[Text]" custT="1"/>
      <dgm:spPr/>
      <dgm:t>
        <a:bodyPr/>
        <a:lstStyle/>
        <a:p>
          <a:r>
            <a:rPr lang="en-US" sz="2400" dirty="0" smtClean="0"/>
            <a:t>Analysis Level</a:t>
          </a:r>
          <a:endParaRPr lang="en-US" sz="2400" dirty="0"/>
        </a:p>
      </dgm:t>
    </dgm:pt>
    <dgm:pt modelId="{E5918ED1-3E8E-4631-8E5B-E2353012B63B}" type="parTrans" cxnId="{B2A09693-3DFB-43AF-BF7D-580994F13569}">
      <dgm:prSet/>
      <dgm:spPr/>
      <dgm:t>
        <a:bodyPr/>
        <a:lstStyle/>
        <a:p>
          <a:endParaRPr lang="en-US"/>
        </a:p>
      </dgm:t>
    </dgm:pt>
    <dgm:pt modelId="{8E874568-8B52-4BD0-8B4F-235459C3FB09}" type="sibTrans" cxnId="{B2A09693-3DFB-43AF-BF7D-580994F13569}">
      <dgm:prSet/>
      <dgm:spPr/>
      <dgm:t>
        <a:bodyPr/>
        <a:lstStyle/>
        <a:p>
          <a:endParaRPr lang="en-US"/>
        </a:p>
      </dgm:t>
    </dgm:pt>
    <dgm:pt modelId="{65C67B57-730B-4A63-9C2F-122A7F36E68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000" dirty="0" smtClean="0"/>
            <a:t>Training</a:t>
          </a:r>
          <a:endParaRPr lang="en-US" sz="2000" dirty="0"/>
        </a:p>
      </dgm:t>
    </dgm:pt>
    <dgm:pt modelId="{8DE182B9-004E-41EF-BF77-A4CB6B8DDC04}" type="parTrans" cxnId="{C3A7AA2F-0AD3-4395-86D4-8A7B7D9CF735}">
      <dgm:prSet/>
      <dgm:spPr/>
      <dgm:t>
        <a:bodyPr/>
        <a:lstStyle/>
        <a:p>
          <a:endParaRPr lang="en-US"/>
        </a:p>
      </dgm:t>
    </dgm:pt>
    <dgm:pt modelId="{00FBC4B1-8F0B-449A-9201-59044440CF1A}" type="sibTrans" cxnId="{C3A7AA2F-0AD3-4395-86D4-8A7B7D9CF735}">
      <dgm:prSet/>
      <dgm:spPr/>
      <dgm:t>
        <a:bodyPr/>
        <a:lstStyle/>
        <a:p>
          <a:endParaRPr lang="en-US"/>
        </a:p>
      </dgm:t>
    </dgm:pt>
    <dgm:pt modelId="{83B44ECD-84F8-4B1F-B133-A919D3CFE60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000" dirty="0" smtClean="0"/>
            <a:t>Evaluation</a:t>
          </a:r>
          <a:endParaRPr lang="en-US" sz="2000" dirty="0"/>
        </a:p>
      </dgm:t>
    </dgm:pt>
    <dgm:pt modelId="{24D6D4B2-778D-483B-9CBC-638EAB8612FC}" type="parTrans" cxnId="{C6CD571B-9934-4574-9F70-0021FBA93DCF}">
      <dgm:prSet/>
      <dgm:spPr/>
      <dgm:t>
        <a:bodyPr/>
        <a:lstStyle/>
        <a:p>
          <a:endParaRPr lang="en-US"/>
        </a:p>
      </dgm:t>
    </dgm:pt>
    <dgm:pt modelId="{87C4397E-6CE0-495C-8CAA-135233E95B2A}" type="sibTrans" cxnId="{C6CD571B-9934-4574-9F70-0021FBA93DCF}">
      <dgm:prSet/>
      <dgm:spPr/>
      <dgm:t>
        <a:bodyPr/>
        <a:lstStyle/>
        <a:p>
          <a:endParaRPr lang="en-US"/>
        </a:p>
      </dgm:t>
    </dgm:pt>
    <dgm:pt modelId="{F3F40A54-9A43-45CF-BB00-7843EB96761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000" dirty="0" smtClean="0"/>
            <a:t>Pre Evaluation Screening</a:t>
          </a:r>
          <a:endParaRPr lang="en-US" sz="2000" dirty="0"/>
        </a:p>
      </dgm:t>
    </dgm:pt>
    <dgm:pt modelId="{E0F03C89-D3FE-4F86-96BF-06316336809D}" type="parTrans" cxnId="{6AAFB0AD-7EE1-40DA-98D9-03A166B8A24A}">
      <dgm:prSet/>
      <dgm:spPr/>
      <dgm:t>
        <a:bodyPr/>
        <a:lstStyle/>
        <a:p>
          <a:endParaRPr lang="en-US"/>
        </a:p>
      </dgm:t>
    </dgm:pt>
    <dgm:pt modelId="{55281168-A3F9-434D-9D06-D0E8AEE5491E}" type="sibTrans" cxnId="{6AAFB0AD-7EE1-40DA-98D9-03A166B8A24A}">
      <dgm:prSet/>
      <dgm:spPr/>
      <dgm:t>
        <a:bodyPr/>
        <a:lstStyle/>
        <a:p>
          <a:endParaRPr lang="en-US"/>
        </a:p>
      </dgm:t>
    </dgm:pt>
    <dgm:pt modelId="{95F99C20-BD64-415A-8450-664C189F93C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000" dirty="0" smtClean="0"/>
            <a:t>Gap Analysis</a:t>
          </a:r>
          <a:endParaRPr lang="en-US" sz="2000" dirty="0"/>
        </a:p>
      </dgm:t>
    </dgm:pt>
    <dgm:pt modelId="{BE321747-D377-4E07-A199-0E0A206D126D}" type="parTrans" cxnId="{417BB1F6-F4D1-490C-8D78-849F34E4C691}">
      <dgm:prSet/>
      <dgm:spPr/>
      <dgm:t>
        <a:bodyPr/>
        <a:lstStyle/>
        <a:p>
          <a:endParaRPr lang="en-US"/>
        </a:p>
      </dgm:t>
    </dgm:pt>
    <dgm:pt modelId="{EF7ACB9F-096B-460F-B378-6D4A5744B9A4}" type="sibTrans" cxnId="{417BB1F6-F4D1-490C-8D78-849F34E4C691}">
      <dgm:prSet/>
      <dgm:spPr/>
      <dgm:t>
        <a:bodyPr/>
        <a:lstStyle/>
        <a:p>
          <a:endParaRPr lang="en-US"/>
        </a:p>
      </dgm:t>
    </dgm:pt>
    <dgm:pt modelId="{29D9D480-BFBF-4804-89E7-C1ADBFE997A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000" dirty="0" smtClean="0"/>
            <a:t>RE Engineering</a:t>
          </a:r>
          <a:endParaRPr lang="en-US" sz="2000" dirty="0"/>
        </a:p>
      </dgm:t>
    </dgm:pt>
    <dgm:pt modelId="{E15E8D97-8FE5-4AA8-BF18-7CBF70C0F62B}" type="parTrans" cxnId="{53E64FCD-5C72-4DBC-AB6E-409A02767E1C}">
      <dgm:prSet/>
      <dgm:spPr/>
      <dgm:t>
        <a:bodyPr/>
        <a:lstStyle/>
        <a:p>
          <a:endParaRPr lang="en-US"/>
        </a:p>
      </dgm:t>
    </dgm:pt>
    <dgm:pt modelId="{F82FAC1F-187B-4E81-A07F-F3CD96217EB6}" type="sibTrans" cxnId="{53E64FCD-5C72-4DBC-AB6E-409A02767E1C}">
      <dgm:prSet/>
      <dgm:spPr/>
      <dgm:t>
        <a:bodyPr/>
        <a:lstStyle/>
        <a:p>
          <a:endParaRPr lang="en-US"/>
        </a:p>
      </dgm:t>
    </dgm:pt>
    <dgm:pt modelId="{63767C04-9325-40C5-BABC-6AF1F41DAE60}" type="pres">
      <dgm:prSet presAssocID="{7E345184-EE66-4A3E-B959-83765C9C0D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CBA39C-DFC7-4DAD-BFE7-CFA766394B35}" type="pres">
      <dgm:prSet presAssocID="{3E72A75C-80A8-4C49-B728-AA2083689B40}" presName="composite" presStyleCnt="0"/>
      <dgm:spPr/>
    </dgm:pt>
    <dgm:pt modelId="{CB3F54FA-897B-48A2-8795-1E3B84E492C8}" type="pres">
      <dgm:prSet presAssocID="{3E72A75C-80A8-4C49-B728-AA2083689B40}" presName="parentText" presStyleLbl="alignNode1" presStyleIdx="0" presStyleCnt="3" custScaleY="1287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1A978-3130-4408-A84D-0E858AF2D14C}" type="pres">
      <dgm:prSet presAssocID="{3E72A75C-80A8-4C49-B728-AA2083689B4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BF68D-36A2-441C-AC70-308CAC1EDEA8}" type="pres">
      <dgm:prSet presAssocID="{A9625B53-ADB1-4C66-8757-A13326586929}" presName="sp" presStyleCnt="0"/>
      <dgm:spPr/>
    </dgm:pt>
    <dgm:pt modelId="{5724B323-2A05-4D60-9573-D7548D469B45}" type="pres">
      <dgm:prSet presAssocID="{8E5C744A-6C24-4460-91FD-404FF477005B}" presName="composite" presStyleCnt="0"/>
      <dgm:spPr/>
    </dgm:pt>
    <dgm:pt modelId="{2C2103F1-5AD2-40F6-93D3-41DCE770AD17}" type="pres">
      <dgm:prSet presAssocID="{8E5C744A-6C24-4460-91FD-404FF477005B}" presName="parentText" presStyleLbl="alignNode1" presStyleIdx="1" presStyleCnt="3" custScaleY="1239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B3B69-628D-47C5-B127-9EA0B63C9CC5}" type="pres">
      <dgm:prSet presAssocID="{8E5C744A-6C24-4460-91FD-404FF477005B}" presName="descendantText" presStyleLbl="alignAcc1" presStyleIdx="1" presStyleCnt="3" custLinFactNeighborX="-404" custLinFactNeighborY="-8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F90C4-C7D4-42C1-B6AF-3BDF1CAB426B}" type="pres">
      <dgm:prSet presAssocID="{9CE3F9DF-0BA1-4B33-AA22-996C8C7A3BA8}" presName="sp" presStyleCnt="0"/>
      <dgm:spPr/>
    </dgm:pt>
    <dgm:pt modelId="{9637739A-9AFA-463D-98B3-C5038244D014}" type="pres">
      <dgm:prSet presAssocID="{2C6D78C7-D1E1-4EEA-B4EE-D630DD918174}" presName="composite" presStyleCnt="0"/>
      <dgm:spPr/>
    </dgm:pt>
    <dgm:pt modelId="{5588C6E8-B3C0-4CE8-A669-32524EDCCEA6}" type="pres">
      <dgm:prSet presAssocID="{2C6D78C7-D1E1-4EEA-B4EE-D630DD9181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C26C7-439D-4E3B-87E6-16F50FFA2731}" type="pres">
      <dgm:prSet presAssocID="{2C6D78C7-D1E1-4EEA-B4EE-D630DD9181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7FE122-F9F2-44BB-99AE-24AC2DC6DD4A}" type="presOf" srcId="{3E72A75C-80A8-4C49-B728-AA2083689B40}" destId="{CB3F54FA-897B-48A2-8795-1E3B84E492C8}" srcOrd="0" destOrd="0" presId="urn:microsoft.com/office/officeart/2005/8/layout/chevron2"/>
    <dgm:cxn modelId="{DC703F94-AC0B-4894-847F-E49311585B0F}" type="presOf" srcId="{29D9D480-BFBF-4804-89E7-C1ADBFE997AA}" destId="{932B3B69-628D-47C5-B127-9EA0B63C9CC5}" srcOrd="0" destOrd="2" presId="urn:microsoft.com/office/officeart/2005/8/layout/chevron2"/>
    <dgm:cxn modelId="{C3A7AA2F-0AD3-4395-86D4-8A7B7D9CF735}" srcId="{2C6D78C7-D1E1-4EEA-B4EE-D630DD918174}" destId="{65C67B57-730B-4A63-9C2F-122A7F36E68D}" srcOrd="0" destOrd="0" parTransId="{8DE182B9-004E-41EF-BF77-A4CB6B8DDC04}" sibTransId="{00FBC4B1-8F0B-449A-9201-59044440CF1A}"/>
    <dgm:cxn modelId="{C6CD571B-9934-4574-9F70-0021FBA93DCF}" srcId="{8E5C744A-6C24-4460-91FD-404FF477005B}" destId="{83B44ECD-84F8-4B1F-B133-A919D3CFE603}" srcOrd="0" destOrd="0" parTransId="{24D6D4B2-778D-483B-9CBC-638EAB8612FC}" sibTransId="{87C4397E-6CE0-495C-8CAA-135233E95B2A}"/>
    <dgm:cxn modelId="{AA9169BC-BA91-4367-91AA-3FC15E248565}" type="presOf" srcId="{8E5C744A-6C24-4460-91FD-404FF477005B}" destId="{2C2103F1-5AD2-40F6-93D3-41DCE770AD17}" srcOrd="0" destOrd="0" presId="urn:microsoft.com/office/officeart/2005/8/layout/chevron2"/>
    <dgm:cxn modelId="{A3FF3EE5-3F3A-453D-85E2-CE0A82714779}" type="presOf" srcId="{65C67B57-730B-4A63-9C2F-122A7F36E68D}" destId="{182C26C7-439D-4E3B-87E6-16F50FFA2731}" srcOrd="0" destOrd="0" presId="urn:microsoft.com/office/officeart/2005/8/layout/chevron2"/>
    <dgm:cxn modelId="{6AAFB0AD-7EE1-40DA-98D9-03A166B8A24A}" srcId="{3E72A75C-80A8-4C49-B728-AA2083689B40}" destId="{F3F40A54-9A43-45CF-BB00-7843EB967615}" srcOrd="0" destOrd="0" parTransId="{E0F03C89-D3FE-4F86-96BF-06316336809D}" sibTransId="{55281168-A3F9-434D-9D06-D0E8AEE5491E}"/>
    <dgm:cxn modelId="{0261A975-11EE-45BE-B092-64FC5D21F56E}" srcId="{7E345184-EE66-4A3E-B959-83765C9C0DFE}" destId="{3E72A75C-80A8-4C49-B728-AA2083689B40}" srcOrd="0" destOrd="0" parTransId="{3C649070-FB71-4CED-B8A3-4966A60BF14F}" sibTransId="{A9625B53-ADB1-4C66-8757-A13326586929}"/>
    <dgm:cxn modelId="{42DFCBB2-2E44-45AA-B6B5-621E4A5922E9}" type="presOf" srcId="{83B44ECD-84F8-4B1F-B133-A919D3CFE603}" destId="{932B3B69-628D-47C5-B127-9EA0B63C9CC5}" srcOrd="0" destOrd="0" presId="urn:microsoft.com/office/officeart/2005/8/layout/chevron2"/>
    <dgm:cxn modelId="{417BB1F6-F4D1-490C-8D78-849F34E4C691}" srcId="{8E5C744A-6C24-4460-91FD-404FF477005B}" destId="{95F99C20-BD64-415A-8450-664C189F93C8}" srcOrd="1" destOrd="0" parTransId="{BE321747-D377-4E07-A199-0E0A206D126D}" sibTransId="{EF7ACB9F-096B-460F-B378-6D4A5744B9A4}"/>
    <dgm:cxn modelId="{50DD4A5E-60AA-4965-BDB6-8A99616E664E}" type="presOf" srcId="{F3F40A54-9A43-45CF-BB00-7843EB967615}" destId="{3111A978-3130-4408-A84D-0E858AF2D14C}" srcOrd="0" destOrd="0" presId="urn:microsoft.com/office/officeart/2005/8/layout/chevron2"/>
    <dgm:cxn modelId="{53E64FCD-5C72-4DBC-AB6E-409A02767E1C}" srcId="{8E5C744A-6C24-4460-91FD-404FF477005B}" destId="{29D9D480-BFBF-4804-89E7-C1ADBFE997AA}" srcOrd="2" destOrd="0" parTransId="{E15E8D97-8FE5-4AA8-BF18-7CBF70C0F62B}" sibTransId="{F82FAC1F-187B-4E81-A07F-F3CD96217EB6}"/>
    <dgm:cxn modelId="{E5FE6A79-2302-4C26-B301-9B625EE76020}" type="presOf" srcId="{2C6D78C7-D1E1-4EEA-B4EE-D630DD918174}" destId="{5588C6E8-B3C0-4CE8-A669-32524EDCCEA6}" srcOrd="0" destOrd="0" presId="urn:microsoft.com/office/officeart/2005/8/layout/chevron2"/>
    <dgm:cxn modelId="{2D627E61-688B-47DD-B64B-A974A6F342C8}" type="presOf" srcId="{7E345184-EE66-4A3E-B959-83765C9C0DFE}" destId="{63767C04-9325-40C5-BABC-6AF1F41DAE60}" srcOrd="0" destOrd="0" presId="urn:microsoft.com/office/officeart/2005/8/layout/chevron2"/>
    <dgm:cxn modelId="{B2A09693-3DFB-43AF-BF7D-580994F13569}" srcId="{7E345184-EE66-4A3E-B959-83765C9C0DFE}" destId="{2C6D78C7-D1E1-4EEA-B4EE-D630DD918174}" srcOrd="2" destOrd="0" parTransId="{E5918ED1-3E8E-4631-8E5B-E2353012B63B}" sibTransId="{8E874568-8B52-4BD0-8B4F-235459C3FB09}"/>
    <dgm:cxn modelId="{08BBE66A-A142-4B3D-8F9B-C56B90B602C1}" srcId="{7E345184-EE66-4A3E-B959-83765C9C0DFE}" destId="{8E5C744A-6C24-4460-91FD-404FF477005B}" srcOrd="1" destOrd="0" parTransId="{022B684C-C615-4E88-8530-6E07F2512041}" sibTransId="{9CE3F9DF-0BA1-4B33-AA22-996C8C7A3BA8}"/>
    <dgm:cxn modelId="{06AF8B23-F581-411E-AD21-6BA8F65C2B71}" type="presOf" srcId="{95F99C20-BD64-415A-8450-664C189F93C8}" destId="{932B3B69-628D-47C5-B127-9EA0B63C9CC5}" srcOrd="0" destOrd="1" presId="urn:microsoft.com/office/officeart/2005/8/layout/chevron2"/>
    <dgm:cxn modelId="{59BF6DE9-78A0-4E65-A79E-C97757F64C06}" type="presParOf" srcId="{63767C04-9325-40C5-BABC-6AF1F41DAE60}" destId="{A5CBA39C-DFC7-4DAD-BFE7-CFA766394B35}" srcOrd="0" destOrd="0" presId="urn:microsoft.com/office/officeart/2005/8/layout/chevron2"/>
    <dgm:cxn modelId="{6EE88154-955F-4199-8395-A54B7BDE3F03}" type="presParOf" srcId="{A5CBA39C-DFC7-4DAD-BFE7-CFA766394B35}" destId="{CB3F54FA-897B-48A2-8795-1E3B84E492C8}" srcOrd="0" destOrd="0" presId="urn:microsoft.com/office/officeart/2005/8/layout/chevron2"/>
    <dgm:cxn modelId="{B58B7EB5-3C42-4F1E-99E0-5064629E6E27}" type="presParOf" srcId="{A5CBA39C-DFC7-4DAD-BFE7-CFA766394B35}" destId="{3111A978-3130-4408-A84D-0E858AF2D14C}" srcOrd="1" destOrd="0" presId="urn:microsoft.com/office/officeart/2005/8/layout/chevron2"/>
    <dgm:cxn modelId="{19049834-0A4B-40DC-AD40-2599D2293464}" type="presParOf" srcId="{63767C04-9325-40C5-BABC-6AF1F41DAE60}" destId="{CF8BF68D-36A2-441C-AC70-308CAC1EDEA8}" srcOrd="1" destOrd="0" presId="urn:microsoft.com/office/officeart/2005/8/layout/chevron2"/>
    <dgm:cxn modelId="{1D1E55A9-3A8D-4F6D-A373-8B96DE164480}" type="presParOf" srcId="{63767C04-9325-40C5-BABC-6AF1F41DAE60}" destId="{5724B323-2A05-4D60-9573-D7548D469B45}" srcOrd="2" destOrd="0" presId="urn:microsoft.com/office/officeart/2005/8/layout/chevron2"/>
    <dgm:cxn modelId="{F8632B19-6975-439A-A0D3-81937A800687}" type="presParOf" srcId="{5724B323-2A05-4D60-9573-D7548D469B45}" destId="{2C2103F1-5AD2-40F6-93D3-41DCE770AD17}" srcOrd="0" destOrd="0" presId="urn:microsoft.com/office/officeart/2005/8/layout/chevron2"/>
    <dgm:cxn modelId="{116FFD72-3202-488C-B1AB-699848F6BE18}" type="presParOf" srcId="{5724B323-2A05-4D60-9573-D7548D469B45}" destId="{932B3B69-628D-47C5-B127-9EA0B63C9CC5}" srcOrd="1" destOrd="0" presId="urn:microsoft.com/office/officeart/2005/8/layout/chevron2"/>
    <dgm:cxn modelId="{F50083FA-DF72-4B6F-888A-7B37BA316C8C}" type="presParOf" srcId="{63767C04-9325-40C5-BABC-6AF1F41DAE60}" destId="{795F90C4-C7D4-42C1-B6AF-3BDF1CAB426B}" srcOrd="3" destOrd="0" presId="urn:microsoft.com/office/officeart/2005/8/layout/chevron2"/>
    <dgm:cxn modelId="{F539F890-1F2A-4CEC-A02F-14E221F7BA5B}" type="presParOf" srcId="{63767C04-9325-40C5-BABC-6AF1F41DAE60}" destId="{9637739A-9AFA-463D-98B3-C5038244D014}" srcOrd="4" destOrd="0" presId="urn:microsoft.com/office/officeart/2005/8/layout/chevron2"/>
    <dgm:cxn modelId="{D0C7728D-42D8-4B2E-9002-B2863D828577}" type="presParOf" srcId="{9637739A-9AFA-463D-98B3-C5038244D014}" destId="{5588C6E8-B3C0-4CE8-A669-32524EDCCEA6}" srcOrd="0" destOrd="0" presId="urn:microsoft.com/office/officeart/2005/8/layout/chevron2"/>
    <dgm:cxn modelId="{61D05052-80DD-4111-85EB-A7E847B0E620}" type="presParOf" srcId="{9637739A-9AFA-463D-98B3-C5038244D014}" destId="{182C26C7-439D-4E3B-87E6-16F50FFA2731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9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0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60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6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4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66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58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8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0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1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36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48642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48643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44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9C17B1-222D-4ED7-818B-BCB9A5EFA77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159979-5497-4A73-B003-D2874785533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28194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3200" u="sng" dirty="0" smtClean="0"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Subject : ECOMMERCE AND BUSINESS COMMUNICATION</a:t>
            </a:r>
            <a:br>
              <a:rPr lang="en-US" sz="3200" u="sng" dirty="0" smtClean="0"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3200" u="sng" dirty="0" smtClean="0"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Topic: ENTERPRISE RESOURCE PLANNING (ERP)</a:t>
            </a:r>
            <a:br>
              <a:rPr lang="en-US" sz="3200" u="sng" dirty="0" smtClean="0"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3200" u="sng" dirty="0" smtClean="0"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SEM -II</a:t>
            </a:r>
            <a:endParaRPr lang="en-US" sz="3200" u="sng" dirty="0" smtClean="0"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4860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Teacher:- S.BHATTACHARYYA </a:t>
            </a:r>
          </a:p>
          <a:p>
            <a:r>
              <a:rPr lang="en-US" dirty="0" smtClean="0"/>
              <a:t>Dept. of Commerce</a:t>
            </a:r>
          </a:p>
          <a:p>
            <a:r>
              <a:rPr lang="en-US" dirty="0" smtClean="0"/>
              <a:t>T H K Jain College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600" b="1" u="sng" dirty="0" smtClean="0">
                <a:solidFill>
                  <a:schemeClr val="tx1"/>
                </a:solidFill>
              </a:rPr>
              <a:t>System Configuration</a:t>
            </a:r>
            <a:r>
              <a:rPr lang="en-US" sz="5400" b="1" u="sng" dirty="0" smtClean="0">
                <a:solidFill>
                  <a:schemeClr val="tx1"/>
                </a:solidFill>
              </a:rPr>
              <a:t/>
            </a:r>
            <a:br>
              <a:rPr lang="en-US" sz="5400" b="1" u="sng" dirty="0" smtClean="0">
                <a:solidFill>
                  <a:schemeClr val="tx1"/>
                </a:solidFill>
              </a:rPr>
            </a:b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i="1" dirty="0" smtClean="0"/>
              <a:t>The System Configuration Also Called Panning Level. This level Includes Supply Chain Planning,  Manufacturing Planning, Budgeting And Sales Planning.</a:t>
            </a:r>
          </a:p>
          <a:p>
            <a:pPr algn="just">
              <a:buFont typeface="Wingdings" pitchFamily="2" charset="2"/>
              <a:buChar char="Ø"/>
            </a:pPr>
            <a:endParaRPr lang="en-US" sz="2400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Pre Evaluation Screening: </a:t>
            </a:r>
            <a:r>
              <a:rPr lang="en-US" sz="2400" dirty="0" smtClean="0"/>
              <a:t>ERP Project Plan Develop In This Level. In this Level Company Accepting of their Needs And Wants, Tools, Resources, Challenges.</a:t>
            </a:r>
          </a:p>
          <a:p>
            <a:pPr algn="just">
              <a:buNone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200" b="1" u="sng" dirty="0" smtClean="0"/>
              <a:t>Execution Level</a:t>
            </a:r>
            <a:br>
              <a:rPr lang="en-US" sz="3200" b="1" u="sng" dirty="0" smtClean="0"/>
            </a:b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 smtClean="0"/>
              <a:t>Evaluation: </a:t>
            </a:r>
            <a:r>
              <a:rPr lang="en-US" sz="2400" dirty="0" smtClean="0"/>
              <a:t>In this Level Companies Look And Evaluating Different Offers and Different Vendors.</a:t>
            </a:r>
          </a:p>
          <a:p>
            <a:pPr>
              <a:buFont typeface="Wingdings" pitchFamily="2" charset="2"/>
              <a:buChar char="Ø"/>
            </a:pPr>
            <a:endParaRPr lang="en-US" sz="2400" b="1" i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i="1" dirty="0" smtClean="0"/>
              <a:t>Gap Analysis: </a:t>
            </a:r>
            <a:r>
              <a:rPr lang="en-US" sz="2400" dirty="0" smtClean="0"/>
              <a:t>There Might be Some Additional Tools From the Same Software Company That Easily And Quickly Addresses the Gaps And Provide Custom Solutions.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Re Engineering: It Means the Re-Structure And Re-</a:t>
            </a:r>
            <a:r>
              <a:rPr lang="en-US" sz="2400" dirty="0" err="1" smtClean="0"/>
              <a:t>Organise</a:t>
            </a:r>
            <a:r>
              <a:rPr lang="en-US" sz="2400" dirty="0" smtClean="0"/>
              <a:t> the Human Resource And Existing Systems for better Performance And Profit.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600" b="1" u="sng" dirty="0" smtClean="0">
                <a:solidFill>
                  <a:schemeClr val="tx1"/>
                </a:solidFill>
              </a:rPr>
              <a:t>Analysis Level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5867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Training:  </a:t>
            </a:r>
            <a:r>
              <a:rPr lang="en-US" sz="2400" dirty="0" smtClean="0"/>
              <a:t>Everyone Who Uses New ERP Systems Should Properly Be Trained to Operate the System Properly And to Handle the Problem that Might Occurred When the Systems Starts Operations.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None/>
            </a:pPr>
            <a:endParaRPr lang="en-US" sz="2400" b="1" i="1" dirty="0" smtClean="0"/>
          </a:p>
          <a:p>
            <a:pPr algn="just">
              <a:buNone/>
            </a:pPr>
            <a:r>
              <a:rPr lang="en-US" sz="2400" i="1" dirty="0" smtClean="0"/>
              <a:t>    Before Implementation of ERP Systems, The Cost of ERP Implementation, Pre Valuation Cost,  Maintained And Training Cost Are to be Measured.</a:t>
            </a:r>
            <a:endParaRPr lang="en-US" sz="24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Enterprise Potential of ERP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Enterprise Integration: </a:t>
            </a:r>
            <a:r>
              <a:rPr lang="en-US" sz="2400" dirty="0" smtClean="0"/>
              <a:t>Integration of the Different Functional And Geographically Dispersed Enterprise.</a:t>
            </a:r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Business Process Re Engineering: </a:t>
            </a:r>
            <a:r>
              <a:rPr lang="en-US" sz="2400" dirty="0" smtClean="0"/>
              <a:t>It Re-Structure And Re- </a:t>
            </a:r>
            <a:r>
              <a:rPr lang="en-US" sz="2400" dirty="0" err="1" smtClean="0"/>
              <a:t>Organise</a:t>
            </a:r>
            <a:r>
              <a:rPr lang="en-US" sz="2400" dirty="0" smtClean="0"/>
              <a:t> the Human Resources And Existing </a:t>
            </a:r>
            <a:r>
              <a:rPr lang="en-US" sz="2400" dirty="0" smtClean="0"/>
              <a:t>System </a:t>
            </a:r>
            <a:r>
              <a:rPr lang="en-US" sz="2400" dirty="0" smtClean="0"/>
              <a:t>to the Extent of Best Possible Way.</a:t>
            </a:r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err="1" smtClean="0"/>
              <a:t>Standardisation</a:t>
            </a:r>
            <a:r>
              <a:rPr lang="en-US" sz="2400" b="1" i="1" dirty="0" smtClean="0"/>
              <a:t> of the Systems And Procedures Across the Enterprise.</a:t>
            </a:r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Business Networking Systems: </a:t>
            </a:r>
            <a:r>
              <a:rPr lang="en-US" sz="2400" dirty="0" smtClean="0"/>
              <a:t>Integrating the Various Functions Through the various Information Technology.</a:t>
            </a: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Modules of ERP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86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Finance  Module: </a:t>
            </a:r>
            <a:r>
              <a:rPr lang="en-US" sz="2400" dirty="0" smtClean="0"/>
              <a:t>It supports the Function Includes Accounts Payable, Accounts Receivable, Fixed </a:t>
            </a:r>
            <a:r>
              <a:rPr lang="en-US" sz="2400" dirty="0" err="1" smtClean="0"/>
              <a:t>Assests</a:t>
            </a:r>
            <a:r>
              <a:rPr lang="en-US" sz="2400" dirty="0" smtClean="0"/>
              <a:t>, Cash Management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Human Resource: </a:t>
            </a:r>
            <a:r>
              <a:rPr lang="en-US" sz="2400" dirty="0" smtClean="0"/>
              <a:t>It Maintains the Complete Employees Database Including Time And Attendance of the Employees Performance Evaluation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Customer Relationship Management: </a:t>
            </a:r>
            <a:r>
              <a:rPr lang="en-US" sz="2400" dirty="0" smtClean="0"/>
              <a:t>It Includes Customer’s database (Sales, Marketing, After sales Service, Technical Support)</a:t>
            </a:r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Projects: </a:t>
            </a:r>
            <a:r>
              <a:rPr lang="en-US" sz="2400" dirty="0" smtClean="0"/>
              <a:t>This </a:t>
            </a:r>
            <a:r>
              <a:rPr lang="en-US" sz="2400" dirty="0" err="1" smtClean="0"/>
              <a:t>Syatem</a:t>
            </a:r>
            <a:r>
              <a:rPr lang="en-US" sz="2400" dirty="0" smtClean="0"/>
              <a:t> Includes Costing, Billing, Activity Management, Time And </a:t>
            </a:r>
            <a:r>
              <a:rPr lang="en-US" sz="2400" dirty="0" err="1" smtClean="0"/>
              <a:t>Expencess</a:t>
            </a:r>
            <a:r>
              <a:rPr lang="en-US" sz="2400" dirty="0" smtClean="0"/>
              <a:t>.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Modules of ERP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Supply Chain Management: </a:t>
            </a:r>
            <a:r>
              <a:rPr lang="en-US" sz="2400" dirty="0" smtClean="0"/>
              <a:t>This Modules Performs the Task of the Value Chain Systems Starting From Research And Development (R&amp;D).</a:t>
            </a:r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Manufacturing: </a:t>
            </a:r>
            <a:r>
              <a:rPr lang="en-US" sz="2400" dirty="0" smtClean="0"/>
              <a:t> The System Delivered the Benefits Includes Workflow Management, Engineering, the Inventory Process.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28800" y="228600"/>
            <a:ext cx="716992" cy="1393889"/>
            <a:chOff x="0" y="2903"/>
            <a:chExt cx="716992" cy="1024273"/>
          </a:xfrm>
        </p:grpSpPr>
        <p:sp>
          <p:nvSpPr>
            <p:cNvPr id="36" name="Chevron 35"/>
            <p:cNvSpPr/>
            <p:nvPr/>
          </p:nvSpPr>
          <p:spPr>
            <a:xfrm rot="5400000">
              <a:off x="-153641" y="156544"/>
              <a:ext cx="1024273" cy="71699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Chevron 4"/>
            <p:cNvSpPr/>
            <p:nvPr/>
          </p:nvSpPr>
          <p:spPr>
            <a:xfrm>
              <a:off x="1" y="361399"/>
              <a:ext cx="716991" cy="307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Phase I: Strategic Planning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45791" y="598216"/>
            <a:ext cx="4769408" cy="1078184"/>
            <a:chOff x="716991" y="2903"/>
            <a:chExt cx="4769408" cy="666127"/>
          </a:xfrm>
        </p:grpSpPr>
        <p:sp>
          <p:nvSpPr>
            <p:cNvPr id="34" name="Round Same Side Corner Rectangle 33"/>
            <p:cNvSpPr/>
            <p:nvPr/>
          </p:nvSpPr>
          <p:spPr>
            <a:xfrm rot="5400000">
              <a:off x="2768631" y="-2048737"/>
              <a:ext cx="666127" cy="476940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ound Same Side Corner Rectangle 6"/>
            <p:cNvSpPr/>
            <p:nvPr/>
          </p:nvSpPr>
          <p:spPr>
            <a:xfrm>
              <a:off x="716991" y="35421"/>
              <a:ext cx="4736890" cy="601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7620" rIns="7620" bIns="7620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Assigning </a:t>
              </a:r>
              <a:r>
                <a:rPr lang="en-US" sz="1200" kern="1200" dirty="0"/>
                <a:t>the Project Stream And </a:t>
              </a:r>
              <a:r>
                <a:rPr lang="en-US" sz="1200" kern="1200" dirty="0" smtClean="0"/>
                <a:t>Develop </a:t>
              </a:r>
              <a:r>
                <a:rPr lang="en-US" sz="1200" kern="1200" dirty="0"/>
                <a:t>the Project Plan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/>
                <a:t>Determine ERP Goals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/>
                <a:t>Selection of </a:t>
              </a:r>
              <a:r>
                <a:rPr lang="en-US" sz="1200" kern="1200" dirty="0" smtClean="0"/>
                <a:t>Packages</a:t>
              </a:r>
              <a:endParaRPr lang="en-US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/>
                <a:t>Analysis Gap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828800" y="1525675"/>
            <a:ext cx="716992" cy="1024273"/>
            <a:chOff x="0" y="930362"/>
            <a:chExt cx="716992" cy="1024273"/>
          </a:xfrm>
        </p:grpSpPr>
        <p:sp>
          <p:nvSpPr>
            <p:cNvPr id="32" name="Chevron 31"/>
            <p:cNvSpPr/>
            <p:nvPr/>
          </p:nvSpPr>
          <p:spPr>
            <a:xfrm rot="5400000">
              <a:off x="-153641" y="1084003"/>
              <a:ext cx="1024273" cy="71699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vron 8"/>
            <p:cNvSpPr/>
            <p:nvPr/>
          </p:nvSpPr>
          <p:spPr>
            <a:xfrm>
              <a:off x="1" y="1288858"/>
              <a:ext cx="716991" cy="307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Phase II: Procedure Review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45791" y="1525675"/>
            <a:ext cx="4769408" cy="665777"/>
            <a:chOff x="716991" y="930362"/>
            <a:chExt cx="4769408" cy="665777"/>
          </a:xfrm>
        </p:grpSpPr>
        <p:sp>
          <p:nvSpPr>
            <p:cNvPr id="30" name="Round Same Side Corner Rectangle 29"/>
            <p:cNvSpPr/>
            <p:nvPr/>
          </p:nvSpPr>
          <p:spPr>
            <a:xfrm rot="5400000">
              <a:off x="2768806" y="-1121453"/>
              <a:ext cx="665777" cy="476940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 Same Side Corner Rectangle 10"/>
            <p:cNvSpPr/>
            <p:nvPr/>
          </p:nvSpPr>
          <p:spPr>
            <a:xfrm>
              <a:off x="716991" y="962863"/>
              <a:ext cx="4736907" cy="600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7620" rIns="7620" bIns="7620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/>
                <a:t>Intensive Review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smtClean="0"/>
                <a:t>Develop </a:t>
              </a:r>
              <a:r>
                <a:rPr lang="en-US" sz="1200" kern="1200" dirty="0"/>
                <a:t>Standard Operating Procedure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28800" y="2453134"/>
            <a:ext cx="716992" cy="1024273"/>
            <a:chOff x="0" y="1857821"/>
            <a:chExt cx="716992" cy="1024273"/>
          </a:xfrm>
        </p:grpSpPr>
        <p:sp>
          <p:nvSpPr>
            <p:cNvPr id="28" name="Chevron 27"/>
            <p:cNvSpPr/>
            <p:nvPr/>
          </p:nvSpPr>
          <p:spPr>
            <a:xfrm rot="5400000">
              <a:off x="-153641" y="2011462"/>
              <a:ext cx="1024273" cy="71699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Chevron 12"/>
            <p:cNvSpPr/>
            <p:nvPr/>
          </p:nvSpPr>
          <p:spPr>
            <a:xfrm>
              <a:off x="1" y="2216317"/>
              <a:ext cx="716991" cy="307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/>
                <a:t>Phase III : Data Collection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45791" y="2453134"/>
            <a:ext cx="4769408" cy="665777"/>
            <a:chOff x="716991" y="1857821"/>
            <a:chExt cx="4769408" cy="665777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2768806" y="-193994"/>
              <a:ext cx="665777" cy="476940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 Same Side Corner Rectangle 14"/>
            <p:cNvSpPr/>
            <p:nvPr/>
          </p:nvSpPr>
          <p:spPr>
            <a:xfrm>
              <a:off x="716991" y="1890322"/>
              <a:ext cx="4736907" cy="600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7620" rIns="7620" bIns="7620" numCol="1" spcCol="1270" anchor="ctr" anchorCtr="0">
              <a:noAutofit/>
            </a:bodyPr>
            <a:lstStyle/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/>
                <a:t>Concersation of the Relevant Data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/>
                <a:t>Review All Data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28800" y="3380593"/>
            <a:ext cx="716992" cy="1024273"/>
            <a:chOff x="0" y="2785280"/>
            <a:chExt cx="716992" cy="1024273"/>
          </a:xfrm>
        </p:grpSpPr>
        <p:sp>
          <p:nvSpPr>
            <p:cNvPr id="24" name="Chevron 23"/>
            <p:cNvSpPr/>
            <p:nvPr/>
          </p:nvSpPr>
          <p:spPr>
            <a:xfrm rot="5400000">
              <a:off x="-153641" y="2938921"/>
              <a:ext cx="1024273" cy="71699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hevron 16"/>
            <p:cNvSpPr/>
            <p:nvPr/>
          </p:nvSpPr>
          <p:spPr>
            <a:xfrm>
              <a:off x="1" y="3143776"/>
              <a:ext cx="716991" cy="307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Phase IV : </a:t>
              </a:r>
              <a:r>
                <a:rPr lang="en-US" sz="1200" kern="1200" dirty="0" err="1"/>
                <a:t>Traning</a:t>
              </a:r>
              <a:endParaRPr lang="en-US" sz="12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28800" y="4308052"/>
            <a:ext cx="716992" cy="1024273"/>
            <a:chOff x="0" y="3712739"/>
            <a:chExt cx="716992" cy="1024273"/>
          </a:xfrm>
        </p:grpSpPr>
        <p:sp>
          <p:nvSpPr>
            <p:cNvPr id="22" name="Chevron 21"/>
            <p:cNvSpPr/>
            <p:nvPr/>
          </p:nvSpPr>
          <p:spPr>
            <a:xfrm rot="5400000">
              <a:off x="-153641" y="3866380"/>
              <a:ext cx="1024273" cy="71699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hevron 19"/>
            <p:cNvSpPr/>
            <p:nvPr/>
          </p:nvSpPr>
          <p:spPr>
            <a:xfrm>
              <a:off x="1" y="4071235"/>
              <a:ext cx="716991" cy="307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Phase V : ERP </a:t>
              </a:r>
              <a:r>
                <a:rPr lang="en-US" sz="1200" kern="1200" dirty="0" smtClean="0"/>
                <a:t>Development Training</a:t>
              </a:r>
              <a:endParaRPr lang="en-US" sz="12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28800" y="5235511"/>
            <a:ext cx="716992" cy="1024273"/>
            <a:chOff x="0" y="4640198"/>
            <a:chExt cx="716992" cy="1024273"/>
          </a:xfrm>
        </p:grpSpPr>
        <p:sp>
          <p:nvSpPr>
            <p:cNvPr id="18" name="Chevron 17"/>
            <p:cNvSpPr/>
            <p:nvPr/>
          </p:nvSpPr>
          <p:spPr>
            <a:xfrm rot="5400000">
              <a:off x="-153641" y="4793839"/>
              <a:ext cx="1024273" cy="71699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23"/>
            <p:cNvSpPr/>
            <p:nvPr/>
          </p:nvSpPr>
          <p:spPr>
            <a:xfrm>
              <a:off x="1" y="4998694"/>
              <a:ext cx="716991" cy="307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Phase VI : </a:t>
              </a:r>
              <a:r>
                <a:rPr lang="en-US" sz="1200" kern="1200" dirty="0" err="1"/>
                <a:t>FeedBack</a:t>
              </a:r>
              <a:r>
                <a:rPr lang="en-US" sz="1200" kern="1200" dirty="0"/>
                <a:t> And Evaluation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533400" y="152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u="sng" dirty="0" smtClean="0"/>
              <a:t>Phases Of ERP Implementation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Limitation of ERP System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i="1" dirty="0" smtClean="0"/>
              <a:t>ERP system is Very Expensive</a:t>
            </a:r>
          </a:p>
          <a:p>
            <a:pPr>
              <a:buFont typeface="Wingdings" pitchFamily="2" charset="2"/>
              <a:buChar char="Ø"/>
            </a:pPr>
            <a:endParaRPr lang="en-US" sz="2400" i="1" dirty="0" smtClean="0"/>
          </a:p>
          <a:p>
            <a:pPr>
              <a:buFont typeface="Wingdings" pitchFamily="2" charset="2"/>
              <a:buChar char="Ø"/>
            </a:pPr>
            <a:r>
              <a:rPr lang="en-US" sz="2400" i="1" dirty="0" smtClean="0"/>
              <a:t>Implementation of ERP system is Very difficult in Replacing of Old System</a:t>
            </a:r>
          </a:p>
          <a:p>
            <a:pPr>
              <a:buFont typeface="Wingdings" pitchFamily="2" charset="2"/>
              <a:buChar char="Ø"/>
            </a:pPr>
            <a:endParaRPr lang="en-US" sz="2400" i="1" dirty="0" smtClean="0"/>
          </a:p>
          <a:p>
            <a:pPr>
              <a:buFont typeface="Wingdings" pitchFamily="2" charset="2"/>
              <a:buChar char="Ø"/>
            </a:pPr>
            <a:r>
              <a:rPr lang="en-US" sz="2400" i="1" dirty="0" smtClean="0"/>
              <a:t>Long Implementation Time</a:t>
            </a:r>
          </a:p>
          <a:p>
            <a:pPr>
              <a:buFont typeface="Wingdings" pitchFamily="2" charset="2"/>
              <a:buChar char="Ø"/>
            </a:pPr>
            <a:endParaRPr lang="en-US" sz="2400" i="1" dirty="0" smtClean="0"/>
          </a:p>
          <a:p>
            <a:pPr>
              <a:buFont typeface="Wingdings" pitchFamily="2" charset="2"/>
              <a:buChar char="Ø"/>
            </a:pPr>
            <a:r>
              <a:rPr lang="en-US" sz="2400" i="1" dirty="0" smtClean="0"/>
              <a:t>Difficult to Measure Return on Investment And savings of Cost</a:t>
            </a:r>
            <a:endParaRPr lang="en-US" sz="24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3058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Thank You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Rectangle 1"/>
          <p:cNvSpPr>
            <a:spLocks noChangeArrowheads="1"/>
          </p:cNvSpPr>
          <p:nvPr/>
        </p:nvSpPr>
        <p:spPr bwMode="auto">
          <a:xfrm>
            <a:off x="152400" y="304800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ERP definitions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ERP is the Process of Integrating And Managing All the Business Functions Within th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Organisations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And to Exchange Information with the Outside Stake Holder (that is) Suppliers, Consumers, And  Various Intermediaries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 Integrates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Managed Financial Cost Accounting, Sales And Distributions, Material Management, Human Resource Management, Production, Planning Marketing Management, Supply Chain Management.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Features of ERP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638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smtClean="0"/>
              <a:t>Integrating And managing All the Business Functions Within the </a:t>
            </a:r>
            <a:r>
              <a:rPr lang="en-US" sz="2400" dirty="0" err="1" smtClean="0"/>
              <a:t>Organisation</a:t>
            </a:r>
            <a:endParaRPr lang="en-US" sz="2400" dirty="0" smtClean="0"/>
          </a:p>
          <a:p>
            <a:pPr marL="514350" indent="-514350" algn="just">
              <a:buNone/>
            </a:pPr>
            <a:endParaRPr lang="en-US" sz="2400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smtClean="0"/>
              <a:t>Provides Competitive Advantages And Creates Value Through ERP Functions</a:t>
            </a:r>
          </a:p>
          <a:p>
            <a:pPr marL="514350" indent="-514350" algn="just">
              <a:buNone/>
            </a:pPr>
            <a:endParaRPr lang="en-US" sz="2400" dirty="0" smtClean="0"/>
          </a:p>
          <a:p>
            <a:pPr marL="514350" indent="-514350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dirty="0" smtClean="0"/>
              <a:t>Enhance Speed And Efficiency of Operations Through Highest Level of the Customer Services , Improvement in Productivity, Decline in Cost, Increase Inventory Turnover Ratio</a:t>
            </a:r>
          </a:p>
          <a:p>
            <a:pPr marL="514350" indent="-514350" algn="just">
              <a:lnSpc>
                <a:spcPct val="110000"/>
              </a:lnSpc>
              <a:buNone/>
            </a:pPr>
            <a:endParaRPr lang="en-US" sz="2400" dirty="0" smtClean="0"/>
          </a:p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Integration of Data in to Common Database for the Functional Development With the Help of Information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Features of ERP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181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Exchanges Information With the Outside Stakeholders</a:t>
            </a:r>
          </a:p>
          <a:p>
            <a:pPr marL="514350" indent="-514350" algn="just">
              <a:lnSpc>
                <a:spcPct val="150000"/>
              </a:lnSpc>
              <a:buNone/>
            </a:pPr>
            <a:endParaRPr lang="en-US" sz="2400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smtClean="0"/>
              <a:t>It Creates Departmental </a:t>
            </a:r>
            <a:r>
              <a:rPr lang="en-US" sz="2400" dirty="0" err="1" smtClean="0"/>
              <a:t>Harnomisation</a:t>
            </a:r>
            <a:r>
              <a:rPr lang="en-US" sz="2400" dirty="0" smtClean="0"/>
              <a:t> </a:t>
            </a:r>
            <a:r>
              <a:rPr lang="en-US" sz="2400" dirty="0" smtClean="0"/>
              <a:t>Through Integration And sharing Information by the Functional Department</a:t>
            </a:r>
          </a:p>
          <a:p>
            <a:pPr marL="514350" indent="-514350" algn="just">
              <a:buNone/>
            </a:pPr>
            <a:endParaRPr lang="en-US" sz="2400" dirty="0" smtClean="0"/>
          </a:p>
          <a:p>
            <a:pPr marL="514350" indent="-5143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It </a:t>
            </a:r>
            <a:r>
              <a:rPr lang="en-US" sz="2400" dirty="0" smtClean="0"/>
              <a:t>Integrates </a:t>
            </a:r>
            <a:r>
              <a:rPr lang="en-US" sz="2400" dirty="0" smtClean="0"/>
              <a:t>Different Sub Systems (that is) Knowledge Base Systems, Decision Support System</a:t>
            </a:r>
          </a:p>
          <a:p>
            <a:pPr marL="514350" indent="-514350" algn="just">
              <a:lnSpc>
                <a:spcPct val="120000"/>
              </a:lnSpc>
              <a:buNone/>
            </a:pPr>
            <a:endParaRPr lang="en-US" sz="2400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dirty="0" smtClean="0"/>
              <a:t>It Facilitates Quick flow of Information Regarding Various Departments</a:t>
            </a:r>
          </a:p>
          <a:p>
            <a:pPr marL="514350" indent="-514350" algn="just">
              <a:buNone/>
            </a:pPr>
            <a:endParaRPr lang="en-US" sz="2400" dirty="0" smtClean="0"/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Quick Accessible information Round the Clock basis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ERP Utilities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91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Modular Design: </a:t>
            </a:r>
            <a:r>
              <a:rPr lang="en-US" sz="2400" dirty="0" smtClean="0"/>
              <a:t>It Incorporates Distinct Business Modules Such As Manufacturing, Financial, Accounting And Distributions.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Central Common Database: </a:t>
            </a:r>
            <a:r>
              <a:rPr lang="en-US" sz="2400" dirty="0" smtClean="0"/>
              <a:t>All the Data Entered And Stored  Once Used By the Various Departments.</a:t>
            </a:r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Best Business Practices: </a:t>
            </a:r>
            <a:r>
              <a:rPr lang="en-US" sz="2400" dirty="0" smtClean="0"/>
              <a:t>The Best ERP Systems Offers Best Business Practices Throughout the World Wide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Integration: </a:t>
            </a:r>
            <a:r>
              <a:rPr lang="en-US" sz="2400" dirty="0" smtClean="0"/>
              <a:t>The Best ERP </a:t>
            </a:r>
            <a:r>
              <a:rPr lang="en-US" sz="2400" dirty="0" smtClean="0"/>
              <a:t>Systems </a:t>
            </a:r>
            <a:r>
              <a:rPr lang="en-US" sz="2400" dirty="0" smtClean="0"/>
              <a:t>Supports Connectivity to Other Business Entities In the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ERP Utilities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63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Flexibility: </a:t>
            </a:r>
            <a:r>
              <a:rPr lang="en-US" sz="2400" dirty="0" smtClean="0"/>
              <a:t>It Is Flexible to the Extent the Needs And Wants of the Enterprise.</a:t>
            </a:r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Compressive: </a:t>
            </a:r>
            <a:r>
              <a:rPr lang="en-US" sz="2400" dirty="0" smtClean="0"/>
              <a:t>It is Suitable for Wide Range of Business </a:t>
            </a:r>
            <a:r>
              <a:rPr lang="en-US" sz="2400" dirty="0" err="1" smtClean="0"/>
              <a:t>Organisation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Web Enabled: </a:t>
            </a:r>
            <a:r>
              <a:rPr lang="en-US" sz="2400" dirty="0" smtClean="0"/>
              <a:t>It is Internet Or the Web based Applications</a:t>
            </a:r>
          </a:p>
          <a:p>
            <a:pPr algn="just">
              <a:buFont typeface="Wingdings" pitchFamily="2" charset="2"/>
              <a:buChar char="Ø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/>
              <a:t>Automatic Function: </a:t>
            </a:r>
            <a:r>
              <a:rPr lang="en-US" sz="2400" dirty="0" smtClean="0"/>
              <a:t>All the Financial And the Business Information Is Generated Automatically from the Data Entered in the </a:t>
            </a:r>
            <a:r>
              <a:rPr lang="en-US" sz="2400" dirty="0" err="1" smtClean="0"/>
              <a:t>Centralised</a:t>
            </a:r>
            <a:r>
              <a:rPr lang="en-US" sz="2400" dirty="0" smtClean="0"/>
              <a:t> Database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Benefits of ERP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638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Competitive Advantages And Create Value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Decline in Operating Cost By the Lowering Inventory Turnover cost And the Production Cost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Improved Visibility Because of </a:t>
            </a:r>
            <a:r>
              <a:rPr lang="en-US" sz="2400" dirty="0" err="1" smtClean="0"/>
              <a:t>Centralised</a:t>
            </a:r>
            <a:r>
              <a:rPr lang="en-US" sz="2400" dirty="0" smtClean="0"/>
              <a:t> Function of ERP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Easy Access to Data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Ensuring Financial Accuracy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Improve Customer Relation Management And Consumer’s Satisfaction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Prevention of Unaccounted Inventory Loss By the Keeping Proper Track of the Items Which Are in the Store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lnSpc>
                <a:spcPct val="150000"/>
              </a:lnSpc>
              <a:buNone/>
            </a:pPr>
            <a:endParaRPr lang="en-US" sz="2400" dirty="0" smtClean="0"/>
          </a:p>
          <a:p>
            <a:pPr algn="just">
              <a:lnSpc>
                <a:spcPct val="15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Benefits of ERP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err="1" smtClean="0"/>
              <a:t>Standersied</a:t>
            </a:r>
            <a:r>
              <a:rPr lang="en-US" sz="2400" dirty="0" smtClean="0"/>
              <a:t> Human Resource Information Through Unified simple Method of Tracking Employee Time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Integrate Financial Information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Integrate Customer's Order Information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Improved Efficiency in Managing Every Kind of Business Operations And Management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Levels Of ERP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922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Subject : ECOMMERCE AND BUSINESS COMMUNICATION Topic: ENTERPRISE RESOURCE PLANNING (ERP) SEM -II</vt:lpstr>
      <vt:lpstr>Slide 2</vt:lpstr>
      <vt:lpstr>Features of ERP</vt:lpstr>
      <vt:lpstr>Features of ERP (Continued)</vt:lpstr>
      <vt:lpstr>ERP Utilities</vt:lpstr>
      <vt:lpstr>ERP Utilities (Continued)</vt:lpstr>
      <vt:lpstr>Benefits of ERP</vt:lpstr>
      <vt:lpstr>Benefits of ERP (Continued)</vt:lpstr>
      <vt:lpstr>Levels Of ERP</vt:lpstr>
      <vt:lpstr>System Configuration </vt:lpstr>
      <vt:lpstr>Execution Level </vt:lpstr>
      <vt:lpstr>Analysis Level </vt:lpstr>
      <vt:lpstr>Enterprise Potential of ERP</vt:lpstr>
      <vt:lpstr>Modules of ERP</vt:lpstr>
      <vt:lpstr>Modules of ERP (Continued)</vt:lpstr>
      <vt:lpstr>Slide 16</vt:lpstr>
      <vt:lpstr>Limitation of ERP System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Customer Relationship Maagement And Supply Chain Management SEM -II</dc:title>
  <dc:creator>Sandip</dc:creator>
  <cp:lastModifiedBy>Sandip</cp:lastModifiedBy>
  <cp:revision>21</cp:revision>
  <dcterms:created xsi:type="dcterms:W3CDTF">2020-03-24T04:44:31Z</dcterms:created>
  <dcterms:modified xsi:type="dcterms:W3CDTF">2020-04-01T10:01:40Z</dcterms:modified>
</cp:coreProperties>
</file>