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467CB-0F11-479C-A4F9-9E1E274BD49B}" type="datetimeFigureOut">
              <a:rPr lang="en-IN" smtClean="0"/>
              <a:pPr/>
              <a:t>03-04-2020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907A-E7CF-47C6-80FB-EA2DDA36EE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467CB-0F11-479C-A4F9-9E1E274BD49B}" type="datetimeFigureOut">
              <a:rPr lang="en-IN" smtClean="0"/>
              <a:pPr/>
              <a:t>03-04-2020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907A-E7CF-47C6-80FB-EA2DDA36EE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467CB-0F11-479C-A4F9-9E1E274BD49B}" type="datetimeFigureOut">
              <a:rPr lang="en-IN" smtClean="0"/>
              <a:pPr/>
              <a:t>03-04-2020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907A-E7CF-47C6-80FB-EA2DDA36EE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467CB-0F11-479C-A4F9-9E1E274BD49B}" type="datetimeFigureOut">
              <a:rPr lang="en-IN" smtClean="0"/>
              <a:pPr/>
              <a:t>03-04-2020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907A-E7CF-47C6-80FB-EA2DDA36EE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467CB-0F11-479C-A4F9-9E1E274BD49B}" type="datetimeFigureOut">
              <a:rPr lang="en-IN" smtClean="0"/>
              <a:pPr/>
              <a:t>03-04-2020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907A-E7CF-47C6-80FB-EA2DDA36EE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467CB-0F11-479C-A4F9-9E1E274BD49B}" type="datetimeFigureOut">
              <a:rPr lang="en-IN" smtClean="0"/>
              <a:pPr/>
              <a:t>03-04-2020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907A-E7CF-47C6-80FB-EA2DDA36EE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467CB-0F11-479C-A4F9-9E1E274BD49B}" type="datetimeFigureOut">
              <a:rPr lang="en-IN" smtClean="0"/>
              <a:pPr/>
              <a:t>03-04-2020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907A-E7CF-47C6-80FB-EA2DDA36EE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467CB-0F11-479C-A4F9-9E1E274BD49B}" type="datetimeFigureOut">
              <a:rPr lang="en-IN" smtClean="0"/>
              <a:pPr/>
              <a:t>03-04-2020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907A-E7CF-47C6-80FB-EA2DDA36EE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467CB-0F11-479C-A4F9-9E1E274BD49B}" type="datetimeFigureOut">
              <a:rPr lang="en-IN" smtClean="0"/>
              <a:pPr/>
              <a:t>03-04-2020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907A-E7CF-47C6-80FB-EA2DDA36EE4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467CB-0F11-479C-A4F9-9E1E274BD49B}" type="datetimeFigureOut">
              <a:rPr lang="en-IN" smtClean="0"/>
              <a:pPr/>
              <a:t>03-04-2020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907A-E7CF-47C6-80FB-EA2DDA36EE4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467CB-0F11-479C-A4F9-9E1E274BD49B}" type="datetimeFigureOut">
              <a:rPr lang="en-IN" smtClean="0"/>
              <a:pPr/>
              <a:t>03-04-2020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BA907A-E7CF-47C6-80FB-EA2DDA36EE4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9BA907A-E7CF-47C6-80FB-EA2DDA36EE4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08467CB-0F11-479C-A4F9-9E1E274BD49B}" type="datetimeFigureOut">
              <a:rPr lang="en-IN" smtClean="0"/>
              <a:pPr/>
              <a:t>03-04-2020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546032" cy="2808312"/>
          </a:xfrm>
        </p:spPr>
        <p:txBody>
          <a:bodyPr/>
          <a:lstStyle/>
          <a:p>
            <a:r>
              <a:rPr lang="en-IN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 AND MANAGEMENT ACCOUNTING - 1</a:t>
            </a:r>
            <a:endParaRPr lang="en-IN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99592" y="4572000"/>
            <a:ext cx="6247968" cy="1066800"/>
          </a:xfrm>
        </p:spPr>
        <p:txBody>
          <a:bodyPr>
            <a:normAutofit fontScale="92500"/>
          </a:bodyPr>
          <a:lstStyle/>
          <a:p>
            <a:r>
              <a:rPr lang="en-IN" dirty="0" smtClean="0"/>
              <a:t>		</a:t>
            </a:r>
            <a:r>
              <a:rPr lang="en-IN" sz="4400" u="sng" dirty="0" smtClean="0"/>
              <a:t>SEMESTER</a:t>
            </a:r>
            <a:r>
              <a:rPr lang="en-IN" sz="4400" dirty="0" smtClean="0"/>
              <a:t> – </a:t>
            </a:r>
            <a:r>
              <a:rPr lang="en-IN" sz="4400" u="sng" dirty="0" smtClean="0"/>
              <a:t>2 C&amp;D</a:t>
            </a:r>
            <a:endParaRPr lang="en-IN" sz="4400" u="sng" dirty="0"/>
          </a:p>
        </p:txBody>
      </p:sp>
    </p:spTree>
    <p:extLst>
      <p:ext uri="{BB962C8B-B14F-4D97-AF65-F5344CB8AC3E}">
        <p14:creationId xmlns:p14="http://schemas.microsoft.com/office/powerpoint/2010/main" xmlns="" val="178380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8064896" cy="6336703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en-IN" sz="3200" dirty="0" smtClean="0"/>
              <a:t>b. </a:t>
            </a:r>
            <a:r>
              <a:rPr lang="en-IN" sz="3200" u="sng" dirty="0" smtClean="0"/>
              <a:t>Work in progress ledger</a:t>
            </a:r>
            <a:r>
              <a:rPr lang="en-IN" sz="3200" dirty="0" smtClean="0"/>
              <a:t>- it contains account of all unfinished jobs and processes. The ledger contains records of each type of jobs undertaken and cost incurred for that. A number is assigned to each job and a separate account is opened for each job to which related cost re debited and the amount of finished goods completed are credited. The balance in a job account represent total balance of work in progress.</a:t>
            </a:r>
          </a:p>
          <a:p>
            <a:pPr marL="114300" indent="0" algn="just">
              <a:buNone/>
            </a:pPr>
            <a:r>
              <a:rPr lang="en-IN" sz="3200" dirty="0" smtClean="0"/>
              <a:t>c. </a:t>
            </a:r>
            <a:r>
              <a:rPr lang="en-IN" sz="3200" u="sng" dirty="0" smtClean="0"/>
              <a:t>Finished goods</a:t>
            </a:r>
            <a:r>
              <a:rPr lang="en-IN" sz="3200" dirty="0" smtClean="0"/>
              <a:t>- it contain account of all finished goods. A separate account is opened for each finished products.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xmlns="" val="14562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7609656" cy="599613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IN" dirty="0" smtClean="0"/>
          </a:p>
          <a:p>
            <a:pPr marL="114300" indent="0">
              <a:buNone/>
            </a:pPr>
            <a:r>
              <a:rPr lang="en-IN" sz="8800" dirty="0" smtClean="0"/>
              <a:t>     CLASS – 1</a:t>
            </a:r>
          </a:p>
          <a:p>
            <a:pPr marL="114300" indent="0">
              <a:buNone/>
            </a:pPr>
            <a:endParaRPr lang="en-IN" sz="8800" dirty="0"/>
          </a:p>
          <a:p>
            <a:pPr marL="114300" indent="0">
              <a:buNone/>
            </a:pPr>
            <a:r>
              <a:rPr lang="en-IN" sz="8800" dirty="0" smtClean="0"/>
              <a:t>                </a:t>
            </a:r>
            <a:r>
              <a:rPr lang="en-IN" sz="4400" dirty="0" smtClean="0"/>
              <a:t>JUHI JAISWAL</a:t>
            </a:r>
            <a:endParaRPr lang="en-IN" sz="8800" dirty="0"/>
          </a:p>
        </p:txBody>
      </p:sp>
    </p:spTree>
    <p:extLst>
      <p:ext uri="{BB962C8B-B14F-4D97-AF65-F5344CB8AC3E}">
        <p14:creationId xmlns:p14="http://schemas.microsoft.com/office/powerpoint/2010/main" xmlns="" val="26480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400" b="1" u="sng" dirty="0" smtClean="0"/>
              <a:t>UNIT – 5</a:t>
            </a:r>
            <a:r>
              <a:rPr lang="en-IN" sz="4400" b="1" dirty="0" smtClean="0"/>
              <a:t> </a:t>
            </a:r>
            <a:r>
              <a:rPr lang="en-IN" sz="4400" b="1" u="sng" dirty="0" smtClean="0"/>
              <a:t>COST BOOK KEEPING</a:t>
            </a:r>
            <a:endParaRPr lang="en-IN" sz="4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en-IN" sz="3600" dirty="0" smtClean="0"/>
              <a:t>SECTION 1 : NON INTEGRATED SYSTEM</a:t>
            </a:r>
          </a:p>
          <a:p>
            <a:pPr marL="114300" indent="0" algn="just">
              <a:buNone/>
            </a:pPr>
            <a:r>
              <a:rPr lang="en-IN" sz="3200" dirty="0" smtClean="0"/>
              <a:t>Cost book keeping has primarily two objects 	1. Recording of cost and</a:t>
            </a:r>
          </a:p>
          <a:p>
            <a:pPr marL="114300" indent="0" algn="just">
              <a:buNone/>
            </a:pPr>
            <a:r>
              <a:rPr lang="en-IN" sz="3200" dirty="0"/>
              <a:t>	</a:t>
            </a:r>
            <a:r>
              <a:rPr lang="en-IN" sz="3200" dirty="0" smtClean="0"/>
              <a:t>2. Controlling of cost.</a:t>
            </a:r>
          </a:p>
          <a:p>
            <a:pPr marL="114300" indent="0" algn="just">
              <a:buNone/>
            </a:pPr>
            <a:r>
              <a:rPr lang="en-IN" sz="3200" dirty="0"/>
              <a:t>It went through different stages of </a:t>
            </a:r>
            <a:r>
              <a:rPr lang="en-IN" sz="3200" dirty="0" smtClean="0"/>
              <a:t>development. At present it can be organised</a:t>
            </a:r>
          </a:p>
          <a:p>
            <a:pPr marL="114300" indent="0" algn="just">
              <a:buNone/>
            </a:pPr>
            <a:r>
              <a:rPr lang="en-IN" sz="3200" dirty="0" smtClean="0"/>
              <a:t>In either of the following two ways:</a:t>
            </a:r>
          </a:p>
          <a:p>
            <a:pPr marL="114300" indent="0" algn="just">
              <a:buNone/>
            </a:pPr>
            <a:r>
              <a:rPr lang="en-IN" sz="3200" dirty="0" smtClean="0"/>
              <a:t>	1. Integrated Accounting</a:t>
            </a:r>
          </a:p>
          <a:p>
            <a:pPr marL="114300" indent="0" algn="just">
              <a:buNone/>
            </a:pPr>
            <a:r>
              <a:rPr lang="en-IN" sz="3200" dirty="0" smtClean="0"/>
              <a:t> 	2. Non Integrated Accounting</a:t>
            </a:r>
          </a:p>
          <a:p>
            <a:pPr marL="114300" indent="0" algn="just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xmlns="" val="306182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000" b="1" u="sng" dirty="0" smtClean="0"/>
              <a:t>Features of Non Integrated Accounting</a:t>
            </a:r>
            <a:endParaRPr lang="en-IN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7764016" cy="5088632"/>
          </a:xfrm>
        </p:spPr>
        <p:txBody>
          <a:bodyPr>
            <a:normAutofit lnSpcReduction="10000"/>
          </a:bodyPr>
          <a:lstStyle/>
          <a:p>
            <a:pPr marL="628650" indent="-514350" algn="just">
              <a:buFont typeface="+mj-lt"/>
              <a:buAutoNum type="romanUcPeriod"/>
            </a:pPr>
            <a:r>
              <a:rPr lang="en-IN" sz="3200" dirty="0" smtClean="0"/>
              <a:t>Separate ledgers are kept for recording cost transactions and financial transaction.</a:t>
            </a:r>
          </a:p>
          <a:p>
            <a:pPr marL="628650" indent="-514350" algn="just">
              <a:buFont typeface="+mj-lt"/>
              <a:buAutoNum type="romanUcPeriod"/>
            </a:pPr>
            <a:r>
              <a:rPr lang="en-IN" sz="3200" dirty="0" smtClean="0"/>
              <a:t>It is based on double entry system.</a:t>
            </a:r>
          </a:p>
          <a:p>
            <a:pPr marL="628650" indent="-514350" algn="just">
              <a:buFont typeface="+mj-lt"/>
              <a:buAutoNum type="romanUcPeriod"/>
            </a:pPr>
            <a:r>
              <a:rPr lang="en-IN" sz="3200" dirty="0" smtClean="0"/>
              <a:t>No personal account is kept. Out of Real accounts, only stock are shown in capital account.</a:t>
            </a:r>
          </a:p>
          <a:p>
            <a:pPr marL="685800" indent="-571500" algn="just">
              <a:buFont typeface="+mj-lt"/>
              <a:buAutoNum type="romanUcPeriod"/>
            </a:pPr>
            <a:r>
              <a:rPr lang="en-IN" sz="3200" dirty="0" smtClean="0"/>
              <a:t>Transaction which affect nominal accounts are recorded separately from financial records.</a:t>
            </a:r>
          </a:p>
          <a:p>
            <a:pPr marL="685800" indent="-571500" algn="just">
              <a:buFont typeface="+mj-lt"/>
              <a:buAutoNum type="romanUcPeriod"/>
            </a:pPr>
            <a:endParaRPr lang="en-IN" sz="3200" dirty="0" smtClean="0"/>
          </a:p>
          <a:p>
            <a:pPr marL="114300" indent="0" algn="just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xmlns="" val="107677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000" b="1" u="sng" dirty="0" smtClean="0"/>
              <a:t>Advantages of Non Integrated      Accounting</a:t>
            </a:r>
            <a:endParaRPr lang="en-IN" sz="40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IN" sz="3200" dirty="0" smtClean="0"/>
              <a:t>It can be used very effectively for taking managerial decision as summarised information regarding cost become readily available from the subsidiary records.</a:t>
            </a:r>
          </a:p>
          <a:p>
            <a:pPr algn="just">
              <a:buFont typeface="Wingdings" pitchFamily="2" charset="2"/>
              <a:buChar char="v"/>
            </a:pPr>
            <a:r>
              <a:rPr lang="en-IN" sz="3200" dirty="0" smtClean="0"/>
              <a:t>It helps to prepare accounts for each cost centre to know their cost details and to control such costs.</a:t>
            </a:r>
          </a:p>
          <a:p>
            <a:pPr algn="just">
              <a:buFont typeface="Wingdings" pitchFamily="2" charset="2"/>
              <a:buChar char="v"/>
            </a:pPr>
            <a:r>
              <a:rPr lang="en-IN" sz="3200" dirty="0" smtClean="0"/>
              <a:t>Proper control over material, labour and overhead can be exercised.</a:t>
            </a:r>
          </a:p>
          <a:p>
            <a:pPr marL="114300" indent="0" algn="just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xmlns="" val="9968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7992888" cy="626469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IN" sz="3200" dirty="0" smtClean="0"/>
              <a:t>An internal check is automatically implemented helping quick detection of errors. The different control accounts constitute such internal check.</a:t>
            </a:r>
          </a:p>
          <a:p>
            <a:pPr algn="just">
              <a:buFont typeface="Wingdings" pitchFamily="2" charset="2"/>
              <a:buChar char="v"/>
            </a:pPr>
            <a:r>
              <a:rPr lang="en-IN" sz="3200" dirty="0" smtClean="0"/>
              <a:t>Details information coming out the use of this system help performance evaluation, decision making and to formulate proper policy for control.</a:t>
            </a:r>
          </a:p>
          <a:p>
            <a:pPr algn="just">
              <a:buFont typeface="Wingdings" pitchFamily="2" charset="2"/>
              <a:buChar char="v"/>
            </a:pPr>
            <a:r>
              <a:rPr lang="en-IN" sz="3200" dirty="0" smtClean="0"/>
              <a:t>The costing profit ad loss account can be easily prepared.</a:t>
            </a:r>
          </a:p>
          <a:p>
            <a:pPr algn="just">
              <a:buFont typeface="Wingdings" pitchFamily="2" charset="2"/>
              <a:buChar char="v"/>
            </a:pPr>
            <a:r>
              <a:rPr lang="en-IN" sz="3200" dirty="0" smtClean="0"/>
              <a:t>Standards can be set for  measurement and improvement of efficiency.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xmlns="" val="4268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000" b="1" u="sng" dirty="0" smtClean="0"/>
              <a:t>Disadvantages of Non Integrated Accounting</a:t>
            </a:r>
            <a:endParaRPr lang="en-IN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IN" sz="3200" dirty="0" smtClean="0"/>
              <a:t>Two separates set of accounts for cost  transactions and financial transactions create complications like two profits. This calls for reconciliation.</a:t>
            </a:r>
          </a:p>
          <a:p>
            <a:pPr algn="just">
              <a:buFont typeface="Wingdings" pitchFamily="2" charset="2"/>
              <a:buChar char="v"/>
            </a:pPr>
            <a:r>
              <a:rPr lang="en-IN" sz="3200" dirty="0" smtClean="0"/>
              <a:t>Double efforts have to be put which cause use of additional time, energy and money.</a:t>
            </a:r>
          </a:p>
          <a:p>
            <a:pPr algn="just">
              <a:buFont typeface="Wingdings" pitchFamily="2" charset="2"/>
              <a:buChar char="v"/>
            </a:pPr>
            <a:r>
              <a:rPr lang="en-IN" sz="3200" dirty="0" smtClean="0"/>
              <a:t>The overall profit of the organisation cannot be ascertained easily.</a:t>
            </a:r>
          </a:p>
          <a:p>
            <a:pPr algn="just">
              <a:buFont typeface="Wingdings" pitchFamily="2" charset="2"/>
              <a:buChar char="v"/>
            </a:pPr>
            <a:r>
              <a:rPr lang="en-IN" sz="3200" dirty="0" smtClean="0"/>
              <a:t>Accounting information remain decentralised. </a:t>
            </a:r>
          </a:p>
          <a:p>
            <a:pPr algn="just">
              <a:buFont typeface="Wingdings" pitchFamily="2" charset="2"/>
              <a:buChar char="v"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xmlns="" val="285779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000" b="1" u="sng" dirty="0" smtClean="0"/>
              <a:t>Cost accounting ledgers or ledger maintained  under this system</a:t>
            </a:r>
            <a:endParaRPr lang="en-IN" sz="40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n-IN" sz="3200" dirty="0" smtClean="0"/>
              <a:t>The following important ledgers are kept-</a:t>
            </a:r>
          </a:p>
          <a:p>
            <a:pPr marL="685800" indent="-571500" algn="just">
              <a:buFont typeface="+mj-lt"/>
              <a:buAutoNum type="romanLcPeriod"/>
            </a:pPr>
            <a:r>
              <a:rPr lang="en-IN" sz="3200" dirty="0" smtClean="0"/>
              <a:t>Principal ledger or cost ledger.</a:t>
            </a:r>
          </a:p>
          <a:p>
            <a:pPr marL="685800" indent="-571500" algn="just">
              <a:buFont typeface="+mj-lt"/>
              <a:buAutoNum type="romanLcPeriod"/>
            </a:pPr>
            <a:r>
              <a:rPr lang="en-IN" sz="3200" dirty="0" smtClean="0"/>
              <a:t>Subsidiary ledger like – </a:t>
            </a:r>
          </a:p>
          <a:p>
            <a:pPr marL="114300" indent="0" algn="just">
              <a:buNone/>
            </a:pPr>
            <a:r>
              <a:rPr lang="en-IN" sz="3200" dirty="0" smtClean="0"/>
              <a:t>	a. Stores ledger</a:t>
            </a:r>
          </a:p>
          <a:p>
            <a:pPr marL="114300" indent="0" algn="just">
              <a:buNone/>
            </a:pPr>
            <a:r>
              <a:rPr lang="en-IN" sz="3200" dirty="0" smtClean="0"/>
              <a:t>   	b. Work in progress ledger</a:t>
            </a:r>
          </a:p>
          <a:p>
            <a:pPr marL="114300" indent="0" algn="just">
              <a:buNone/>
            </a:pPr>
            <a:r>
              <a:rPr lang="en-IN" sz="3200" dirty="0" smtClean="0"/>
              <a:t>  	c. Financial ledger</a:t>
            </a:r>
          </a:p>
          <a:p>
            <a:pPr marL="628650" indent="-514350" algn="just">
              <a:buFont typeface="+mj-lt"/>
              <a:buAutoNum type="alphaLcParenR"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xmlns="" val="38544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136904" cy="6480720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en-IN" sz="3200" u="sng" dirty="0" smtClean="0"/>
              <a:t>Principal  ledger or cost ledger</a:t>
            </a:r>
            <a:r>
              <a:rPr lang="en-IN" sz="3200" dirty="0" smtClean="0"/>
              <a:t> – It is the principal ledger which contain all impersonal      accounts. It is made self balancing by maintaining a control account for each subsidiary ledger. Like store ledger control account, work in progress control account and  Finished goods control account.</a:t>
            </a:r>
          </a:p>
          <a:p>
            <a:pPr marL="114300" indent="0" algn="just">
              <a:buNone/>
            </a:pPr>
            <a:r>
              <a:rPr lang="en-IN" sz="3200" u="sng" dirty="0" smtClean="0"/>
              <a:t>Subsidiary ledger</a:t>
            </a:r>
            <a:r>
              <a:rPr lang="en-IN" sz="3200" dirty="0" smtClean="0"/>
              <a:t> –</a:t>
            </a:r>
          </a:p>
          <a:p>
            <a:pPr marL="114300" indent="0" algn="just">
              <a:buNone/>
            </a:pPr>
            <a:r>
              <a:rPr lang="en-IN" sz="3200" dirty="0" smtClean="0"/>
              <a:t>a. </a:t>
            </a:r>
            <a:r>
              <a:rPr lang="en-IN" sz="3200" u="sng" dirty="0" smtClean="0"/>
              <a:t>Stores ledger</a:t>
            </a:r>
            <a:r>
              <a:rPr lang="en-IN" sz="3200" dirty="0" smtClean="0"/>
              <a:t> – It contains all ledger account. A separate account is opened for each item of stores(raw material, components , consumable stores , </a:t>
            </a:r>
            <a:r>
              <a:rPr lang="en-IN" sz="3200" dirty="0" err="1" smtClean="0"/>
              <a:t>etc</a:t>
            </a:r>
            <a:r>
              <a:rPr lang="en-IN" sz="3200" dirty="0" smtClean="0"/>
              <a:t> ). It show both quality and quantity wise details of materials.</a:t>
            </a:r>
          </a:p>
        </p:txBody>
      </p:sp>
    </p:spTree>
    <p:extLst>
      <p:ext uri="{BB962C8B-B14F-4D97-AF65-F5344CB8AC3E}">
        <p14:creationId xmlns:p14="http://schemas.microsoft.com/office/powerpoint/2010/main" xmlns="" val="146122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151</TotalTime>
  <Words>492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COST AND MANAGEMENT ACCOUNTING - 1</vt:lpstr>
      <vt:lpstr>Slide 2</vt:lpstr>
      <vt:lpstr>UNIT – 5 COST BOOK KEEPING</vt:lpstr>
      <vt:lpstr>Features of Non Integrated Accounting</vt:lpstr>
      <vt:lpstr>Advantages of Non Integrated      Accounting</vt:lpstr>
      <vt:lpstr>Slide 6</vt:lpstr>
      <vt:lpstr>Disadvantages of Non Integrated Accounting</vt:lpstr>
      <vt:lpstr>Cost accounting ledgers or ledger maintained  under this system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AND MANAGEMENT ACCOUNTING - 1</dc:title>
  <dc:creator>Windows User</dc:creator>
  <cp:lastModifiedBy>HP</cp:lastModifiedBy>
  <cp:revision>20</cp:revision>
  <dcterms:created xsi:type="dcterms:W3CDTF">2020-03-30T10:40:30Z</dcterms:created>
  <dcterms:modified xsi:type="dcterms:W3CDTF">2020-04-03T16:02:02Z</dcterms:modified>
</cp:coreProperties>
</file>