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ED0E5-15A5-204C-BE2A-E2E05763C997}"/>
              </a:ext>
            </a:extLst>
          </p:cNvPr>
          <p:cNvSpPr>
            <a:spLocks noGrp="1"/>
          </p:cNvSpPr>
          <p:nvPr>
            <p:ph type="ctrTitle"/>
          </p:nvPr>
        </p:nvSpPr>
        <p:spPr/>
        <p:txBody>
          <a:bodyPr/>
          <a:lstStyle/>
          <a:p>
            <a:r>
              <a:rPr lang="en-IN"/>
              <a:t>Theory of profit</a:t>
            </a:r>
            <a:endParaRPr lang="en-US"/>
          </a:p>
        </p:txBody>
      </p:sp>
      <p:sp>
        <p:nvSpPr>
          <p:cNvPr id="3" name="Subtitle 2">
            <a:extLst>
              <a:ext uri="{FF2B5EF4-FFF2-40B4-BE49-F238E27FC236}">
                <a16:creationId xmlns:a16="http://schemas.microsoft.com/office/drawing/2014/main" xmlns="" id="{62508E88-C27D-CF4B-A087-2B4402109B47}"/>
              </a:ext>
            </a:extLst>
          </p:cNvPr>
          <p:cNvSpPr>
            <a:spLocks noGrp="1"/>
          </p:cNvSpPr>
          <p:nvPr>
            <p:ph type="subTitle" idx="1"/>
          </p:nvPr>
        </p:nvSpPr>
        <p:spPr/>
        <p:txBody>
          <a:bodyPr>
            <a:normAutofit lnSpcReduction="10000"/>
          </a:bodyPr>
          <a:lstStyle/>
          <a:p>
            <a:pPr algn="ctr"/>
            <a:r>
              <a:rPr lang="en-IN" sz="2400">
                <a:solidFill>
                  <a:schemeClr val="bg1"/>
                </a:solidFill>
              </a:rPr>
              <a:t>Prof. Saptarshi Chakraborty</a:t>
            </a:r>
          </a:p>
          <a:p>
            <a:pPr algn="ctr"/>
            <a:r>
              <a:rPr lang="en-IN" sz="2400">
                <a:solidFill>
                  <a:schemeClr val="bg1"/>
                </a:solidFill>
              </a:rPr>
              <a:t>Taradevi Harakh Chand Kankaria Jain College</a:t>
            </a:r>
          </a:p>
          <a:p>
            <a:pPr algn="ctr"/>
            <a:r>
              <a:rPr lang="en-IN" sz="2400">
                <a:solidFill>
                  <a:schemeClr val="bg1"/>
                </a:solidFill>
              </a:rPr>
              <a:t>Cossipore, Kolkata -700002</a:t>
            </a:r>
            <a:endParaRPr lang="en-US" sz="2400">
              <a:solidFill>
                <a:schemeClr val="bg1"/>
              </a:solidFill>
            </a:endParaRPr>
          </a:p>
        </p:txBody>
      </p:sp>
    </p:spTree>
    <p:extLst>
      <p:ext uri="{BB962C8B-B14F-4D97-AF65-F5344CB8AC3E}">
        <p14:creationId xmlns:p14="http://schemas.microsoft.com/office/powerpoint/2010/main" xmlns="" val="338374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1B724-83CB-FF40-9D93-8311D6D7F3E9}"/>
              </a:ext>
            </a:extLst>
          </p:cNvPr>
          <p:cNvSpPr>
            <a:spLocks noGrp="1"/>
          </p:cNvSpPr>
          <p:nvPr>
            <p:ph type="title"/>
          </p:nvPr>
        </p:nvSpPr>
        <p:spPr/>
        <p:txBody>
          <a:bodyPr/>
          <a:lstStyle/>
          <a:p>
            <a:r>
              <a:rPr lang="en-IN" b="1">
                <a:solidFill>
                  <a:schemeClr val="accent3">
                    <a:lumMod val="50000"/>
                  </a:schemeClr>
                </a:solidFill>
              </a:rPr>
              <a:t>Compensatory theory of Economic Profits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83706744-2179-2941-83F1-BF348D914809}"/>
              </a:ext>
            </a:extLst>
          </p:cNvPr>
          <p:cNvSpPr>
            <a:spLocks noGrp="1"/>
          </p:cNvSpPr>
          <p:nvPr>
            <p:ph idx="1"/>
          </p:nvPr>
        </p:nvSpPr>
        <p:spPr/>
        <p:txBody>
          <a:bodyPr/>
          <a:lstStyle/>
          <a:p>
            <a:r>
              <a:rPr lang="en-IN">
                <a:solidFill>
                  <a:schemeClr val="bg1"/>
                </a:solidFill>
              </a:rPr>
              <a:t>Above-normal rates of return that reward efficiency.</a:t>
            </a:r>
          </a:p>
          <a:p>
            <a:r>
              <a:rPr lang="en-IN">
                <a:solidFill>
                  <a:schemeClr val="bg1"/>
                </a:solidFill>
              </a:rPr>
              <a:t>It states above-normal rates of return that reward firms for extraordinary success in meeting customer needs, maintaining efficient operations etc. </a:t>
            </a:r>
            <a:endParaRPr lang="en-US">
              <a:solidFill>
                <a:schemeClr val="bg1"/>
              </a:solidFill>
            </a:endParaRPr>
          </a:p>
        </p:txBody>
      </p:sp>
    </p:spTree>
    <p:extLst>
      <p:ext uri="{BB962C8B-B14F-4D97-AF65-F5344CB8AC3E}">
        <p14:creationId xmlns:p14="http://schemas.microsoft.com/office/powerpoint/2010/main" xmlns="" val="287798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99505-48AB-A841-92D8-7FB6E09AC644}"/>
              </a:ext>
            </a:extLst>
          </p:cNvPr>
          <p:cNvSpPr>
            <a:spLocks noGrp="1"/>
          </p:cNvSpPr>
          <p:nvPr>
            <p:ph type="title"/>
          </p:nvPr>
        </p:nvSpPr>
        <p:spPr/>
        <p:txBody>
          <a:bodyPr/>
          <a:lstStyle/>
          <a:p>
            <a:r>
              <a:rPr lang="en-IN" b="1">
                <a:solidFill>
                  <a:schemeClr val="accent3">
                    <a:lumMod val="50000"/>
                  </a:schemeClr>
                </a:solidFill>
              </a:rPr>
              <a:t>Innovation theory of Economic Profits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DA8D3A58-CB8D-264F-B89D-DF58CF5C7A96}"/>
              </a:ext>
            </a:extLst>
          </p:cNvPr>
          <p:cNvSpPr>
            <a:spLocks noGrp="1"/>
          </p:cNvSpPr>
          <p:nvPr>
            <p:ph idx="1"/>
          </p:nvPr>
        </p:nvSpPr>
        <p:spPr/>
        <p:txBody>
          <a:bodyPr>
            <a:normAutofit lnSpcReduction="10000"/>
          </a:bodyPr>
          <a:lstStyle/>
          <a:p>
            <a:r>
              <a:rPr lang="en-IN">
                <a:solidFill>
                  <a:schemeClr val="bg1"/>
                </a:solidFill>
              </a:rPr>
              <a:t>This theory was given by an “American economist Joseph Schumpeter”.</a:t>
            </a:r>
          </a:p>
          <a:p>
            <a:r>
              <a:rPr lang="en-IN">
                <a:solidFill>
                  <a:schemeClr val="bg1"/>
                </a:solidFill>
              </a:rPr>
              <a:t>According to Schumpeter, the principal function of the Entrepreneur is to make innovations and profits are a reward  for successful innovations </a:t>
            </a:r>
          </a:p>
          <a:p>
            <a:r>
              <a:rPr lang="en-IN">
                <a:solidFill>
                  <a:schemeClr val="bg1"/>
                </a:solidFill>
              </a:rPr>
              <a:t>Innovation means think different from the rest.</a:t>
            </a:r>
          </a:p>
          <a:p>
            <a:r>
              <a:rPr lang="en-IN">
                <a:solidFill>
                  <a:schemeClr val="bg1"/>
                </a:solidFill>
              </a:rPr>
              <a:t>Above normal profits arise because of successful innovations introduced by the entrepreneurs.</a:t>
            </a:r>
          </a:p>
          <a:p>
            <a:r>
              <a:rPr lang="en-IN">
                <a:solidFill>
                  <a:schemeClr val="bg1"/>
                </a:solidFill>
              </a:rPr>
              <a:t>Above-normal profits that by successful invention or modernization </a:t>
            </a:r>
            <a:endParaRPr lang="en-US">
              <a:solidFill>
                <a:schemeClr val="bg1"/>
              </a:solidFill>
            </a:endParaRPr>
          </a:p>
        </p:txBody>
      </p:sp>
    </p:spTree>
    <p:extLst>
      <p:ext uri="{BB962C8B-B14F-4D97-AF65-F5344CB8AC3E}">
        <p14:creationId xmlns:p14="http://schemas.microsoft.com/office/powerpoint/2010/main" xmlns="" val="251573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CB2C2-69C6-5141-99A5-F164E74FD9A8}"/>
              </a:ext>
            </a:extLst>
          </p:cNvPr>
          <p:cNvSpPr>
            <a:spLocks noGrp="1"/>
          </p:cNvSpPr>
          <p:nvPr>
            <p:ph type="title"/>
          </p:nvPr>
        </p:nvSpPr>
        <p:spPr/>
        <p:txBody>
          <a:bodyPr/>
          <a:lstStyle/>
          <a:p>
            <a:r>
              <a:rPr lang="en-IN" b="1">
                <a:solidFill>
                  <a:schemeClr val="accent3">
                    <a:lumMod val="50000"/>
                  </a:schemeClr>
                </a:solidFill>
              </a:rPr>
              <a:t>Innovations may be of two types: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AE998E63-0D2C-2440-A33A-639A452105B3}"/>
              </a:ext>
            </a:extLst>
          </p:cNvPr>
          <p:cNvSpPr>
            <a:spLocks noGrp="1"/>
          </p:cNvSpPr>
          <p:nvPr>
            <p:ph idx="1"/>
          </p:nvPr>
        </p:nvSpPr>
        <p:spPr/>
        <p:txBody>
          <a:bodyPr/>
          <a:lstStyle/>
          <a:p>
            <a:r>
              <a:rPr lang="en-IN">
                <a:solidFill>
                  <a:schemeClr val="bg1"/>
                </a:solidFill>
              </a:rPr>
              <a:t>Those which change the production function and reduce the cost of production i.e. Introduction of new machinery, improved production techniques or processes.</a:t>
            </a:r>
          </a:p>
          <a:p>
            <a:r>
              <a:rPr lang="en-IN">
                <a:solidFill>
                  <a:schemeClr val="bg1"/>
                </a:solidFill>
              </a:rPr>
              <a:t>Those innovations which stimulate the demnad for the commodity, i.e., which change the demand or utility function.</a:t>
            </a:r>
            <a:endParaRPr lang="en-US">
              <a:solidFill>
                <a:schemeClr val="bg1"/>
              </a:solidFill>
            </a:endParaRPr>
          </a:p>
        </p:txBody>
      </p:sp>
    </p:spTree>
    <p:extLst>
      <p:ext uri="{BB962C8B-B14F-4D97-AF65-F5344CB8AC3E}">
        <p14:creationId xmlns:p14="http://schemas.microsoft.com/office/powerpoint/2010/main" xmlns="" val="1021497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A0C17-B225-114B-A9F9-724FE626748A}"/>
              </a:ext>
            </a:extLst>
          </p:cNvPr>
          <p:cNvSpPr>
            <a:spLocks noGrp="1"/>
          </p:cNvSpPr>
          <p:nvPr>
            <p:ph type="title"/>
          </p:nvPr>
        </p:nvSpPr>
        <p:spPr/>
        <p:txBody>
          <a:bodyPr/>
          <a:lstStyle/>
          <a:p>
            <a:r>
              <a:rPr lang="en-IN" b="1">
                <a:solidFill>
                  <a:schemeClr val="accent3">
                    <a:lumMod val="50000"/>
                  </a:schemeClr>
                </a:solidFill>
              </a:rPr>
              <a:t>Accounting Profit</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189CC36D-E33A-524D-9F29-DA5E0E2A6109}"/>
              </a:ext>
            </a:extLst>
          </p:cNvPr>
          <p:cNvSpPr>
            <a:spLocks noGrp="1"/>
          </p:cNvSpPr>
          <p:nvPr>
            <p:ph idx="1"/>
          </p:nvPr>
        </p:nvSpPr>
        <p:spPr/>
        <p:txBody>
          <a:bodyPr/>
          <a:lstStyle/>
          <a:p>
            <a:pPr marL="0" indent="0">
              <a:buNone/>
            </a:pPr>
            <a:r>
              <a:rPr lang="en-IN">
                <a:solidFill>
                  <a:schemeClr val="bg1"/>
                </a:solidFill>
              </a:rPr>
              <a:t>It is the net income of the company earned during a particular accounting year. It reflects the profitability of the company.</a:t>
            </a:r>
          </a:p>
          <a:p>
            <a:pPr marL="0" indent="0">
              <a:buNone/>
            </a:pPr>
            <a:endParaRPr lang="en-IN">
              <a:solidFill>
                <a:schemeClr val="bg1"/>
              </a:solidFill>
            </a:endParaRPr>
          </a:p>
          <a:p>
            <a:pPr marL="0" indent="0" algn="ctr">
              <a:buNone/>
            </a:pPr>
            <a:r>
              <a:rPr lang="en-IN" sz="2800">
                <a:solidFill>
                  <a:schemeClr val="bg1"/>
                </a:solidFill>
              </a:rPr>
              <a:t>Accounting Profit = Total Revenue – Total Explicit Cost</a:t>
            </a:r>
            <a:endParaRPr lang="en-US" sz="2800">
              <a:solidFill>
                <a:schemeClr val="bg1"/>
              </a:solidFill>
            </a:endParaRPr>
          </a:p>
        </p:txBody>
      </p:sp>
    </p:spTree>
    <p:extLst>
      <p:ext uri="{BB962C8B-B14F-4D97-AF65-F5344CB8AC3E}">
        <p14:creationId xmlns:p14="http://schemas.microsoft.com/office/powerpoint/2010/main" xmlns="" val="160095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B33030-89B9-9C4E-A58B-0BF3EE002A2D}"/>
              </a:ext>
            </a:extLst>
          </p:cNvPr>
          <p:cNvSpPr>
            <a:spLocks noGrp="1"/>
          </p:cNvSpPr>
          <p:nvPr>
            <p:ph type="title"/>
          </p:nvPr>
        </p:nvSpPr>
        <p:spPr/>
        <p:txBody>
          <a:bodyPr/>
          <a:lstStyle/>
          <a:p>
            <a:r>
              <a:rPr lang="en-IN" b="1">
                <a:solidFill>
                  <a:schemeClr val="accent3">
                    <a:lumMod val="50000"/>
                  </a:schemeClr>
                </a:solidFill>
              </a:rPr>
              <a:t>Normal profit</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F4A73823-A00F-2B41-91BD-DA49EC159149}"/>
              </a:ext>
            </a:extLst>
          </p:cNvPr>
          <p:cNvSpPr>
            <a:spLocks noGrp="1"/>
          </p:cNvSpPr>
          <p:nvPr>
            <p:ph idx="1"/>
          </p:nvPr>
        </p:nvSpPr>
        <p:spPr/>
        <p:txBody>
          <a:bodyPr/>
          <a:lstStyle/>
          <a:p>
            <a:pPr marL="0" indent="0">
              <a:buNone/>
            </a:pPr>
            <a:r>
              <a:rPr lang="en-IN">
                <a:solidFill>
                  <a:schemeClr val="bg1"/>
                </a:solidFill>
              </a:rPr>
              <a:t>It is the minimum level of profit that is required for the survival of the company. Normal profit help to understand the future prospects of the company. </a:t>
            </a:r>
          </a:p>
          <a:p>
            <a:pPr marL="0" indent="0">
              <a:buNone/>
            </a:pPr>
            <a:endParaRPr lang="en-IN">
              <a:solidFill>
                <a:schemeClr val="bg1"/>
              </a:solidFill>
            </a:endParaRPr>
          </a:p>
          <a:p>
            <a:pPr marL="0" indent="0" algn="ctr">
              <a:buNone/>
            </a:pPr>
            <a:r>
              <a:rPr lang="en-IN" sz="2800">
                <a:solidFill>
                  <a:schemeClr val="bg1"/>
                </a:solidFill>
              </a:rPr>
              <a:t>Normal Profit = Total Revenue – Total Cost = 0</a:t>
            </a:r>
            <a:endParaRPr lang="en-US" sz="2800">
              <a:solidFill>
                <a:schemeClr val="bg1"/>
              </a:solidFill>
            </a:endParaRPr>
          </a:p>
        </p:txBody>
      </p:sp>
    </p:spTree>
    <p:extLst>
      <p:ext uri="{BB962C8B-B14F-4D97-AF65-F5344CB8AC3E}">
        <p14:creationId xmlns:p14="http://schemas.microsoft.com/office/powerpoint/2010/main" xmlns="" val="424838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9FDFBF-CB61-9E45-93D4-3B2D36C001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BCBDB60-B495-D24B-BC60-4EB2B0777B9C}"/>
              </a:ext>
            </a:extLst>
          </p:cNvPr>
          <p:cNvSpPr>
            <a:spLocks noGrp="1"/>
          </p:cNvSpPr>
          <p:nvPr>
            <p:ph idx="1"/>
          </p:nvPr>
        </p:nvSpPr>
        <p:spPr/>
        <p:txBody>
          <a:bodyPr>
            <a:normAutofit/>
          </a:bodyPr>
          <a:lstStyle/>
          <a:p>
            <a:pPr marL="0" indent="0" algn="r">
              <a:buNone/>
            </a:pPr>
            <a:r>
              <a:rPr lang="en-IN" sz="4800" b="1">
                <a:solidFill>
                  <a:schemeClr val="bg1"/>
                </a:solidFill>
              </a:rPr>
              <a:t>Thank you.</a:t>
            </a:r>
            <a:endParaRPr lang="en-US" sz="4800" b="1">
              <a:solidFill>
                <a:schemeClr val="bg1"/>
              </a:solidFill>
            </a:endParaRPr>
          </a:p>
        </p:txBody>
      </p:sp>
    </p:spTree>
    <p:extLst>
      <p:ext uri="{BB962C8B-B14F-4D97-AF65-F5344CB8AC3E}">
        <p14:creationId xmlns:p14="http://schemas.microsoft.com/office/powerpoint/2010/main" xmlns="" val="278972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A9B7E-C74E-D84F-86D0-F915A74E8F40}"/>
              </a:ext>
            </a:extLst>
          </p:cNvPr>
          <p:cNvSpPr>
            <a:spLocks noGrp="1"/>
          </p:cNvSpPr>
          <p:nvPr>
            <p:ph type="title"/>
          </p:nvPr>
        </p:nvSpPr>
        <p:spPr/>
        <p:txBody>
          <a:bodyPr/>
          <a:lstStyle/>
          <a:p>
            <a:r>
              <a:rPr lang="en-IN" b="1">
                <a:solidFill>
                  <a:schemeClr val="bg1"/>
                </a:solidFill>
              </a:rPr>
              <a:t>Nature of profits:</a:t>
            </a:r>
            <a:endParaRPr lang="en-US" b="1">
              <a:solidFill>
                <a:schemeClr val="bg1"/>
              </a:solidFill>
            </a:endParaRPr>
          </a:p>
        </p:txBody>
      </p:sp>
      <p:sp>
        <p:nvSpPr>
          <p:cNvPr id="3" name="Content Placeholder 2">
            <a:extLst>
              <a:ext uri="{FF2B5EF4-FFF2-40B4-BE49-F238E27FC236}">
                <a16:creationId xmlns:a16="http://schemas.microsoft.com/office/drawing/2014/main" xmlns="" id="{A1E63DAB-1EF2-E14C-9D2C-6A9507D3C776}"/>
              </a:ext>
            </a:extLst>
          </p:cNvPr>
          <p:cNvSpPr>
            <a:spLocks noGrp="1"/>
          </p:cNvSpPr>
          <p:nvPr>
            <p:ph idx="1"/>
          </p:nvPr>
        </p:nvSpPr>
        <p:spPr/>
        <p:txBody>
          <a:bodyPr>
            <a:normAutofit fontScale="92500"/>
          </a:bodyPr>
          <a:lstStyle/>
          <a:p>
            <a:pPr marL="0" indent="0">
              <a:buNone/>
            </a:pPr>
            <a:r>
              <a:rPr lang="en-IN">
                <a:solidFill>
                  <a:schemeClr val="bg1"/>
                </a:solidFill>
              </a:rPr>
              <a:t>Profit is a reward of the entrepreneur, rather of the entrepreneurial functions. Profit differs from the return on other factors in 3 important respects:</a:t>
            </a:r>
          </a:p>
          <a:p>
            <a:r>
              <a:rPr lang="en-IN">
                <a:solidFill>
                  <a:schemeClr val="bg1"/>
                </a:solidFill>
              </a:rPr>
              <a:t>Profit is a residual income not contractual or certain income &amp; not contractual or certain income as in the case of other factors.</a:t>
            </a:r>
          </a:p>
          <a:p>
            <a:r>
              <a:rPr lang="en-IN">
                <a:solidFill>
                  <a:schemeClr val="bg1"/>
                </a:solidFill>
              </a:rPr>
              <a:t>There are much greater fluctuations in profits then in the rewards of the  other factors. </a:t>
            </a:r>
          </a:p>
          <a:p>
            <a:r>
              <a:rPr lang="en-IN">
                <a:solidFill>
                  <a:schemeClr val="bg1"/>
                </a:solidFill>
              </a:rPr>
              <a:t>Profits may be negative, where as rent, wages &amp; interest must always be positive.</a:t>
            </a:r>
            <a:endParaRPr lang="en-US">
              <a:solidFill>
                <a:schemeClr val="bg1"/>
              </a:solidFill>
            </a:endParaRPr>
          </a:p>
        </p:txBody>
      </p:sp>
    </p:spTree>
    <p:extLst>
      <p:ext uri="{BB962C8B-B14F-4D97-AF65-F5344CB8AC3E}">
        <p14:creationId xmlns:p14="http://schemas.microsoft.com/office/powerpoint/2010/main" xmlns="" val="315871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56D33A-86E1-7F49-8A6A-031D8A27EEAE}"/>
              </a:ext>
            </a:extLst>
          </p:cNvPr>
          <p:cNvSpPr>
            <a:spLocks noGrp="1"/>
          </p:cNvSpPr>
          <p:nvPr>
            <p:ph type="title"/>
          </p:nvPr>
        </p:nvSpPr>
        <p:spPr/>
        <p:txBody>
          <a:bodyPr/>
          <a:lstStyle/>
          <a:p>
            <a:r>
              <a:rPr lang="en-IN">
                <a:solidFill>
                  <a:schemeClr val="bg1"/>
                </a:solidFill>
              </a:rPr>
              <a:t>Nature of profit (contd..)</a:t>
            </a:r>
            <a:endParaRPr lang="en-US">
              <a:solidFill>
                <a:schemeClr val="bg1"/>
              </a:solidFill>
            </a:endParaRPr>
          </a:p>
        </p:txBody>
      </p:sp>
      <p:sp>
        <p:nvSpPr>
          <p:cNvPr id="3" name="Content Placeholder 2">
            <a:extLst>
              <a:ext uri="{FF2B5EF4-FFF2-40B4-BE49-F238E27FC236}">
                <a16:creationId xmlns:a16="http://schemas.microsoft.com/office/drawing/2014/main" xmlns="" id="{1495FC0D-FA12-5D45-A1CC-34D623512AA4}"/>
              </a:ext>
            </a:extLst>
          </p:cNvPr>
          <p:cNvSpPr>
            <a:spLocks noGrp="1"/>
          </p:cNvSpPr>
          <p:nvPr>
            <p:ph idx="1"/>
          </p:nvPr>
        </p:nvSpPr>
        <p:spPr/>
        <p:txBody>
          <a:bodyPr/>
          <a:lstStyle/>
          <a:p>
            <a:pPr marL="457200" indent="-457200">
              <a:buFont typeface="+mj-lt"/>
              <a:buAutoNum type="arabicPeriod"/>
            </a:pPr>
            <a:r>
              <a:rPr lang="en-IN">
                <a:solidFill>
                  <a:schemeClr val="bg1"/>
                </a:solidFill>
              </a:rPr>
              <a:t>According to Prof. Marshall, “ Profit are the earning of management”.</a:t>
            </a:r>
          </a:p>
          <a:p>
            <a:pPr marL="457200" indent="-457200">
              <a:buFont typeface="+mj-lt"/>
              <a:buAutoNum type="arabicPeriod"/>
            </a:pPr>
            <a:r>
              <a:rPr lang="en-IN">
                <a:solidFill>
                  <a:schemeClr val="bg1"/>
                </a:solidFill>
              </a:rPr>
              <a:t>According to Prof. Benham, “Profits have their origin in uncertainty”.</a:t>
            </a:r>
          </a:p>
          <a:p>
            <a:pPr marL="457200" indent="-457200">
              <a:buFont typeface="+mj-lt"/>
              <a:buAutoNum type="arabicPeriod"/>
            </a:pPr>
            <a:r>
              <a:rPr lang="en-IN">
                <a:solidFill>
                  <a:schemeClr val="bg1"/>
                </a:solidFill>
              </a:rPr>
              <a:t>According to Prof. Hawley, “Profit is the reward of bearing risk”.</a:t>
            </a:r>
            <a:endParaRPr lang="en-US">
              <a:solidFill>
                <a:schemeClr val="bg1"/>
              </a:solidFill>
            </a:endParaRPr>
          </a:p>
        </p:txBody>
      </p:sp>
    </p:spTree>
    <p:extLst>
      <p:ext uri="{BB962C8B-B14F-4D97-AF65-F5344CB8AC3E}">
        <p14:creationId xmlns:p14="http://schemas.microsoft.com/office/powerpoint/2010/main" xmlns="" val="186391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E399A-7D2B-B541-A503-96569655D98E}"/>
              </a:ext>
            </a:extLst>
          </p:cNvPr>
          <p:cNvSpPr>
            <a:spLocks noGrp="1"/>
          </p:cNvSpPr>
          <p:nvPr>
            <p:ph type="title"/>
          </p:nvPr>
        </p:nvSpPr>
        <p:spPr/>
        <p:txBody>
          <a:bodyPr/>
          <a:lstStyle/>
          <a:p>
            <a:r>
              <a:rPr lang="en-IN" b="1">
                <a:solidFill>
                  <a:schemeClr val="accent3">
                    <a:lumMod val="50000"/>
                  </a:schemeClr>
                </a:solidFill>
              </a:rPr>
              <a:t>Gross profit:</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FD8FABCD-CA37-8940-99FD-217C10BFFA6D}"/>
              </a:ext>
            </a:extLst>
          </p:cNvPr>
          <p:cNvSpPr>
            <a:spLocks noGrp="1"/>
          </p:cNvSpPr>
          <p:nvPr>
            <p:ph idx="1"/>
          </p:nvPr>
        </p:nvSpPr>
        <p:spPr/>
        <p:txBody>
          <a:bodyPr/>
          <a:lstStyle/>
          <a:p>
            <a:pPr marL="0" indent="0">
              <a:buNone/>
            </a:pPr>
            <a:r>
              <a:rPr lang="en-IN" b="1">
                <a:solidFill>
                  <a:schemeClr val="bg1"/>
                </a:solidFill>
              </a:rPr>
              <a:t>Gross Profit </a:t>
            </a:r>
            <a:r>
              <a:rPr lang="en-IN">
                <a:solidFill>
                  <a:schemeClr val="bg1"/>
                </a:solidFill>
              </a:rPr>
              <a:t>is the profit , a company makes after deducting the costs associated with making and selling its goods , or the costs associated with providing its services.  </a:t>
            </a:r>
            <a:r>
              <a:rPr lang="en-IN" b="1">
                <a:solidFill>
                  <a:schemeClr val="bg1"/>
                </a:solidFill>
              </a:rPr>
              <a:t>Gross Profit</a:t>
            </a:r>
            <a:r>
              <a:rPr lang="en-IN">
                <a:solidFill>
                  <a:schemeClr val="bg1"/>
                </a:solidFill>
              </a:rPr>
              <a:t> will appear on a company’s income statement, and can be calculated with this following formula.</a:t>
            </a:r>
          </a:p>
          <a:p>
            <a:pPr marL="0" indent="0" algn="ctr">
              <a:buNone/>
            </a:pPr>
            <a:r>
              <a:rPr lang="en-IN" sz="2800" b="1">
                <a:solidFill>
                  <a:schemeClr val="bg1"/>
                </a:solidFill>
              </a:rPr>
              <a:t>Gross Profit = Revenue – Cost of Goods Sold.</a:t>
            </a:r>
            <a:endParaRPr lang="en-US" sz="2800" b="1">
              <a:solidFill>
                <a:schemeClr val="bg1"/>
              </a:solidFill>
            </a:endParaRPr>
          </a:p>
        </p:txBody>
      </p:sp>
    </p:spTree>
    <p:extLst>
      <p:ext uri="{BB962C8B-B14F-4D97-AF65-F5344CB8AC3E}">
        <p14:creationId xmlns:p14="http://schemas.microsoft.com/office/powerpoint/2010/main" xmlns="" val="311128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459E0-07D4-FE4C-A492-A4952C1A5684}"/>
              </a:ext>
            </a:extLst>
          </p:cNvPr>
          <p:cNvSpPr>
            <a:spLocks noGrp="1"/>
          </p:cNvSpPr>
          <p:nvPr>
            <p:ph type="title"/>
          </p:nvPr>
        </p:nvSpPr>
        <p:spPr/>
        <p:txBody>
          <a:bodyPr/>
          <a:lstStyle/>
          <a:p>
            <a:r>
              <a:rPr lang="en-IN" b="1">
                <a:solidFill>
                  <a:schemeClr val="accent3">
                    <a:lumMod val="50000"/>
                  </a:schemeClr>
                </a:solidFill>
              </a:rPr>
              <a:t>Constituents of gross profit:</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B5E03B23-302D-8845-AD93-4CC8618BA720}"/>
              </a:ext>
            </a:extLst>
          </p:cNvPr>
          <p:cNvSpPr>
            <a:spLocks noGrp="1"/>
          </p:cNvSpPr>
          <p:nvPr>
            <p:ph idx="1"/>
          </p:nvPr>
        </p:nvSpPr>
        <p:spPr/>
        <p:txBody>
          <a:bodyPr>
            <a:normAutofit fontScale="85000" lnSpcReduction="20000"/>
          </a:bodyPr>
          <a:lstStyle/>
          <a:p>
            <a:pPr marL="0" indent="0">
              <a:buNone/>
            </a:pPr>
            <a:r>
              <a:rPr lang="en-IN">
                <a:solidFill>
                  <a:schemeClr val="bg1"/>
                </a:solidFill>
              </a:rPr>
              <a:t>Apart from pure profit, the following are the main constituents of Gross Profit:</a:t>
            </a:r>
          </a:p>
          <a:p>
            <a:pPr marL="457200" indent="-457200">
              <a:buFont typeface="+mj-lt"/>
              <a:buAutoNum type="arabicPeriod"/>
            </a:pPr>
            <a:r>
              <a:rPr lang="en-IN">
                <a:solidFill>
                  <a:schemeClr val="bg1"/>
                </a:solidFill>
              </a:rPr>
              <a:t>Interest on entrepreneur’s own capital.</a:t>
            </a:r>
          </a:p>
          <a:p>
            <a:pPr marL="457200" indent="-457200">
              <a:buFont typeface="+mj-lt"/>
              <a:buAutoNum type="arabicPeriod"/>
            </a:pPr>
            <a:r>
              <a:rPr lang="en-IN">
                <a:solidFill>
                  <a:schemeClr val="bg1"/>
                </a:solidFill>
              </a:rPr>
              <a:t>Rent of land own by the entrepreneur.</a:t>
            </a:r>
          </a:p>
          <a:p>
            <a:pPr marL="457200" indent="-457200">
              <a:buFont typeface="+mj-lt"/>
              <a:buAutoNum type="arabicPeriod"/>
            </a:pPr>
            <a:r>
              <a:rPr lang="en-IN">
                <a:solidFill>
                  <a:schemeClr val="bg1"/>
                </a:solidFill>
              </a:rPr>
              <a:t>Entrepreneur wages of management or superintendence.</a:t>
            </a:r>
          </a:p>
          <a:p>
            <a:pPr marL="457200" indent="-457200">
              <a:buFont typeface="+mj-lt"/>
              <a:buAutoNum type="arabicPeriod"/>
            </a:pPr>
            <a:r>
              <a:rPr lang="en-IN">
                <a:solidFill>
                  <a:schemeClr val="bg1"/>
                </a:solidFill>
              </a:rPr>
              <a:t>Reward of the Entrepreneur as risk taker.</a:t>
            </a:r>
          </a:p>
          <a:p>
            <a:pPr marL="457200" indent="-457200">
              <a:buFont typeface="+mj-lt"/>
              <a:buAutoNum type="arabicPeriod"/>
            </a:pPr>
            <a:r>
              <a:rPr lang="en-IN">
                <a:solidFill>
                  <a:schemeClr val="bg1"/>
                </a:solidFill>
              </a:rPr>
              <a:t>Gain as superior bargainer</a:t>
            </a:r>
          </a:p>
          <a:p>
            <a:pPr marL="457200" indent="-457200">
              <a:buFont typeface="+mj-lt"/>
              <a:buAutoNum type="arabicPeriod"/>
            </a:pPr>
            <a:r>
              <a:rPr lang="en-IN">
                <a:solidFill>
                  <a:schemeClr val="bg1"/>
                </a:solidFill>
              </a:rPr>
              <a:t>Monopoly Gains </a:t>
            </a:r>
          </a:p>
          <a:p>
            <a:pPr marL="457200" indent="-457200">
              <a:buFont typeface="+mj-lt"/>
              <a:buAutoNum type="arabicPeriod"/>
            </a:pPr>
            <a:r>
              <a:rPr lang="en-IN">
                <a:solidFill>
                  <a:schemeClr val="bg1"/>
                </a:solidFill>
              </a:rPr>
              <a:t>Conjunctural Gains.</a:t>
            </a:r>
            <a:endParaRPr lang="en-US">
              <a:solidFill>
                <a:schemeClr val="bg1"/>
              </a:solidFill>
            </a:endParaRPr>
          </a:p>
        </p:txBody>
      </p:sp>
    </p:spTree>
    <p:extLst>
      <p:ext uri="{BB962C8B-B14F-4D97-AF65-F5344CB8AC3E}">
        <p14:creationId xmlns:p14="http://schemas.microsoft.com/office/powerpoint/2010/main" xmlns="" val="1180842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5FCD3B-9F21-D34E-808E-E35A99D1BC1B}"/>
              </a:ext>
            </a:extLst>
          </p:cNvPr>
          <p:cNvSpPr>
            <a:spLocks noGrp="1"/>
          </p:cNvSpPr>
          <p:nvPr>
            <p:ph type="title"/>
          </p:nvPr>
        </p:nvSpPr>
        <p:spPr/>
        <p:txBody>
          <a:bodyPr/>
          <a:lstStyle/>
          <a:p>
            <a:r>
              <a:rPr lang="en-IN" b="1">
                <a:solidFill>
                  <a:schemeClr val="accent3">
                    <a:lumMod val="50000"/>
                  </a:schemeClr>
                </a:solidFill>
              </a:rPr>
              <a:t>Net Profit</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7C20DB22-5CD7-BE45-AE33-7BC760395803}"/>
              </a:ext>
            </a:extLst>
          </p:cNvPr>
          <p:cNvSpPr>
            <a:spLocks noGrp="1"/>
          </p:cNvSpPr>
          <p:nvPr>
            <p:ph idx="1"/>
          </p:nvPr>
        </p:nvSpPr>
        <p:spPr/>
        <p:txBody>
          <a:bodyPr/>
          <a:lstStyle/>
          <a:p>
            <a:pPr marL="0" indent="0">
              <a:buNone/>
            </a:pPr>
            <a:r>
              <a:rPr lang="en-IN">
                <a:solidFill>
                  <a:schemeClr val="bg1"/>
                </a:solidFill>
              </a:rPr>
              <a:t>The profit of a company after operating expenses and all other charges including taxes, interest and depreciation have been deducted from total revenue. It is also called ‘net earnings’ or ‘net income’. If expenses and charges exceed revenue, the company incurs a net loss. </a:t>
            </a:r>
            <a:endParaRPr lang="en-US">
              <a:solidFill>
                <a:schemeClr val="bg1"/>
              </a:solidFill>
            </a:endParaRPr>
          </a:p>
        </p:txBody>
      </p:sp>
    </p:spTree>
    <p:extLst>
      <p:ext uri="{BB962C8B-B14F-4D97-AF65-F5344CB8AC3E}">
        <p14:creationId xmlns:p14="http://schemas.microsoft.com/office/powerpoint/2010/main" xmlns="" val="160681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EFBC66-3EBB-1542-9FF5-BF5A6E3C6A4D}"/>
              </a:ext>
            </a:extLst>
          </p:cNvPr>
          <p:cNvSpPr>
            <a:spLocks noGrp="1"/>
          </p:cNvSpPr>
          <p:nvPr>
            <p:ph type="title"/>
          </p:nvPr>
        </p:nvSpPr>
        <p:spPr/>
        <p:txBody>
          <a:bodyPr/>
          <a:lstStyle/>
          <a:p>
            <a:r>
              <a:rPr lang="en-IN" b="1">
                <a:solidFill>
                  <a:schemeClr val="accent3">
                    <a:lumMod val="50000"/>
                  </a:schemeClr>
                </a:solidFill>
              </a:rPr>
              <a:t>Profit Theories: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BB47BA9B-4845-E442-8A67-B0FDA05D27C2}"/>
              </a:ext>
            </a:extLst>
          </p:cNvPr>
          <p:cNvSpPr>
            <a:spLocks noGrp="1"/>
          </p:cNvSpPr>
          <p:nvPr>
            <p:ph idx="1"/>
          </p:nvPr>
        </p:nvSpPr>
        <p:spPr/>
        <p:txBody>
          <a:bodyPr/>
          <a:lstStyle/>
          <a:p>
            <a:pPr marL="457200" indent="-457200">
              <a:buFont typeface="+mj-lt"/>
              <a:buAutoNum type="arabicPeriod"/>
            </a:pPr>
            <a:r>
              <a:rPr lang="en-IN">
                <a:solidFill>
                  <a:schemeClr val="bg1"/>
                </a:solidFill>
              </a:rPr>
              <a:t>Frictional Theory of Economic Profits</a:t>
            </a:r>
          </a:p>
          <a:p>
            <a:pPr marL="457200" indent="-457200">
              <a:buFont typeface="+mj-lt"/>
              <a:buAutoNum type="arabicPeriod"/>
            </a:pPr>
            <a:r>
              <a:rPr lang="en-IN">
                <a:solidFill>
                  <a:schemeClr val="bg1"/>
                </a:solidFill>
              </a:rPr>
              <a:t>Monopoly Theory of Profits</a:t>
            </a:r>
          </a:p>
          <a:p>
            <a:pPr marL="457200" indent="-457200">
              <a:buFont typeface="+mj-lt"/>
              <a:buAutoNum type="arabicPeriod"/>
            </a:pPr>
            <a:r>
              <a:rPr lang="en-IN">
                <a:solidFill>
                  <a:schemeClr val="bg1"/>
                </a:solidFill>
              </a:rPr>
              <a:t>Compensatory Theory of Economic Profits</a:t>
            </a:r>
          </a:p>
          <a:p>
            <a:pPr marL="457200" indent="-457200">
              <a:buFont typeface="+mj-lt"/>
              <a:buAutoNum type="arabicPeriod"/>
            </a:pPr>
            <a:r>
              <a:rPr lang="en-IN">
                <a:solidFill>
                  <a:schemeClr val="bg1"/>
                </a:solidFill>
              </a:rPr>
              <a:t>Innovatiob Theory of Economic Profits</a:t>
            </a:r>
            <a:endParaRPr lang="en-US">
              <a:solidFill>
                <a:schemeClr val="bg1"/>
              </a:solidFill>
            </a:endParaRPr>
          </a:p>
        </p:txBody>
      </p:sp>
    </p:spTree>
    <p:extLst>
      <p:ext uri="{BB962C8B-B14F-4D97-AF65-F5344CB8AC3E}">
        <p14:creationId xmlns:p14="http://schemas.microsoft.com/office/powerpoint/2010/main" xmlns="" val="110069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B05C1A-34C6-1249-8A4F-2FC779F72321}"/>
              </a:ext>
            </a:extLst>
          </p:cNvPr>
          <p:cNvSpPr>
            <a:spLocks noGrp="1"/>
          </p:cNvSpPr>
          <p:nvPr>
            <p:ph type="title"/>
          </p:nvPr>
        </p:nvSpPr>
        <p:spPr/>
        <p:txBody>
          <a:bodyPr/>
          <a:lstStyle/>
          <a:p>
            <a:r>
              <a:rPr lang="en-IN" b="1">
                <a:solidFill>
                  <a:schemeClr val="accent3">
                    <a:lumMod val="50000"/>
                  </a:schemeClr>
                </a:solidFill>
              </a:rPr>
              <a:t>Frictional Theory of profits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6E9F3547-1081-1844-B9F2-14098A8261A8}"/>
              </a:ext>
            </a:extLst>
          </p:cNvPr>
          <p:cNvSpPr>
            <a:spLocks noGrp="1"/>
          </p:cNvSpPr>
          <p:nvPr>
            <p:ph idx="1"/>
          </p:nvPr>
        </p:nvSpPr>
        <p:spPr/>
        <p:txBody>
          <a:bodyPr/>
          <a:lstStyle/>
          <a:p>
            <a:r>
              <a:rPr lang="en-IN">
                <a:solidFill>
                  <a:schemeClr val="bg1"/>
                </a:solidFill>
              </a:rPr>
              <a:t>It states that markets are sometimes in disequilibrium because of unanticipated changes in demand or cost conditions.</a:t>
            </a:r>
          </a:p>
          <a:p>
            <a:r>
              <a:rPr lang="en-IN">
                <a:solidFill>
                  <a:schemeClr val="bg1"/>
                </a:solidFill>
              </a:rPr>
              <a:t>Unanticipated shocks produce positive or negative economic profits for some times.</a:t>
            </a:r>
          </a:p>
          <a:p>
            <a:r>
              <a:rPr lang="en-IN">
                <a:solidFill>
                  <a:schemeClr val="bg1"/>
                </a:solidFill>
              </a:rPr>
              <a:t>Abnormal profits observed by unanticipated changes in demand or cost conditions.</a:t>
            </a:r>
            <a:endParaRPr lang="en-US">
              <a:solidFill>
                <a:schemeClr val="bg1"/>
              </a:solidFill>
            </a:endParaRPr>
          </a:p>
        </p:txBody>
      </p:sp>
    </p:spTree>
    <p:extLst>
      <p:ext uri="{BB962C8B-B14F-4D97-AF65-F5344CB8AC3E}">
        <p14:creationId xmlns:p14="http://schemas.microsoft.com/office/powerpoint/2010/main" xmlns="" val="2771901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182FB-B7F3-7D4D-B733-5B2CA742CE57}"/>
              </a:ext>
            </a:extLst>
          </p:cNvPr>
          <p:cNvSpPr>
            <a:spLocks noGrp="1"/>
          </p:cNvSpPr>
          <p:nvPr>
            <p:ph type="title"/>
          </p:nvPr>
        </p:nvSpPr>
        <p:spPr/>
        <p:txBody>
          <a:bodyPr/>
          <a:lstStyle/>
          <a:p>
            <a:r>
              <a:rPr lang="en-IN" b="1">
                <a:solidFill>
                  <a:schemeClr val="accent3">
                    <a:lumMod val="50000"/>
                  </a:schemeClr>
                </a:solidFill>
              </a:rPr>
              <a:t>Monopoly theory of Profits</a:t>
            </a:r>
            <a:endParaRPr lang="en-US" b="1">
              <a:solidFill>
                <a:schemeClr val="accent3">
                  <a:lumMod val="50000"/>
                </a:schemeClr>
              </a:solidFill>
            </a:endParaRPr>
          </a:p>
        </p:txBody>
      </p:sp>
      <p:sp>
        <p:nvSpPr>
          <p:cNvPr id="3" name="Content Placeholder 2">
            <a:extLst>
              <a:ext uri="{FF2B5EF4-FFF2-40B4-BE49-F238E27FC236}">
                <a16:creationId xmlns:a16="http://schemas.microsoft.com/office/drawing/2014/main" xmlns="" id="{0A514BB6-41FA-F445-A27B-2EF63178570A}"/>
              </a:ext>
            </a:extLst>
          </p:cNvPr>
          <p:cNvSpPr>
            <a:spLocks noGrp="1"/>
          </p:cNvSpPr>
          <p:nvPr>
            <p:ph idx="1"/>
          </p:nvPr>
        </p:nvSpPr>
        <p:spPr/>
        <p:txBody>
          <a:bodyPr/>
          <a:lstStyle/>
          <a:p>
            <a:r>
              <a:rPr lang="en-IN">
                <a:solidFill>
                  <a:schemeClr val="bg1"/>
                </a:solidFill>
              </a:rPr>
              <a:t>Monopoly is a market structure in which there is only one producer/seller fo r commodity.</a:t>
            </a:r>
          </a:p>
          <a:p>
            <a:r>
              <a:rPr lang="en-IN">
                <a:solidFill>
                  <a:schemeClr val="bg1"/>
                </a:solidFill>
              </a:rPr>
              <a:t>This theory asserts that some firms are sheltered from competition by high barriers to entry.</a:t>
            </a:r>
          </a:p>
          <a:p>
            <a:r>
              <a:rPr lang="en-IN">
                <a:solidFill>
                  <a:schemeClr val="bg1"/>
                </a:solidFill>
              </a:rPr>
              <a:t>Firms  with monopoly power restrict output and charge higher prices under perfect competition. This causes above-normal profits to be earned by the monopolistic firms.</a:t>
            </a:r>
            <a:endParaRPr lang="en-US">
              <a:solidFill>
                <a:schemeClr val="bg1"/>
              </a:solidFill>
            </a:endParaRPr>
          </a:p>
        </p:txBody>
      </p:sp>
    </p:spTree>
    <p:extLst>
      <p:ext uri="{BB962C8B-B14F-4D97-AF65-F5344CB8AC3E}">
        <p14:creationId xmlns:p14="http://schemas.microsoft.com/office/powerpoint/2010/main" xmlns="" val="3554926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Custom</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Circuit</vt:lpstr>
      <vt:lpstr>Theory of profit</vt:lpstr>
      <vt:lpstr>Nature of profits:</vt:lpstr>
      <vt:lpstr>Nature of profit (contd..)</vt:lpstr>
      <vt:lpstr>Gross profit:</vt:lpstr>
      <vt:lpstr>Constituents of gross profit:</vt:lpstr>
      <vt:lpstr>Net Profit</vt:lpstr>
      <vt:lpstr>Profit Theories:</vt:lpstr>
      <vt:lpstr>Frictional Theory of profits</vt:lpstr>
      <vt:lpstr>Monopoly theory of Profits</vt:lpstr>
      <vt:lpstr>Compensatory theory of Economic Profits</vt:lpstr>
      <vt:lpstr>Innovation theory of Economic Profits</vt:lpstr>
      <vt:lpstr>Innovations may be of two types:</vt:lpstr>
      <vt:lpstr>Accounting Profit</vt:lpstr>
      <vt:lpstr>Normal profit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profit</dc:title>
  <dc:creator>HP</dc:creator>
  <cp:lastModifiedBy>HP</cp:lastModifiedBy>
  <cp:revision>1</cp:revision>
  <dcterms:modified xsi:type="dcterms:W3CDTF">2020-04-23T15:24:32Z</dcterms:modified>
</cp:coreProperties>
</file>