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7193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0308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46282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29792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06196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76154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51823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1501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4392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6902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0669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4916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6840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525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4003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67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2CEE-03C5-4CD5-8235-9AA76ABAAC2C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82EBAB2-5F9E-470C-A887-5E5274C7F3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1401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9B0AA14-DE2B-4763-A45A-7BDA98CD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500830"/>
          </a:xfrm>
        </p:spPr>
        <p:txBody>
          <a:bodyPr/>
          <a:lstStyle/>
          <a:p>
            <a:pPr algn="ctr"/>
            <a:r>
              <a:rPr lang="en-IN" b="1" i="1" dirty="0"/>
              <a:t>HUMAN RESOURCE MANAGEMENT</a:t>
            </a:r>
            <a:br>
              <a:rPr lang="en-IN" b="1" i="1" dirty="0"/>
            </a:b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D2F6AC7-3A7E-47FA-B5BC-D6648F91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065972"/>
            <a:ext cx="8915400" cy="22815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sz="3600" b="1" dirty="0">
                <a:solidFill>
                  <a:srgbClr val="FF0000"/>
                </a:solidFill>
              </a:rPr>
              <a:t>UNIT 2: Human Resource Planning (part 2)</a:t>
            </a:r>
          </a:p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By</a:t>
            </a:r>
            <a:r>
              <a:rPr lang="en-IN" b="1" dirty="0">
                <a:solidFill>
                  <a:srgbClr val="FF0000"/>
                </a:solidFill>
              </a:rPr>
              <a:t> </a:t>
            </a:r>
            <a:r>
              <a:rPr lang="en-IN" b="1" dirty="0">
                <a:solidFill>
                  <a:schemeClr val="tx1"/>
                </a:solidFill>
              </a:rPr>
              <a:t>Prof. CHAITALI GHOSH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</a:rPr>
              <a:t>THK JAIN COLLEGE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</a:rPr>
              <a:t>Class- </a:t>
            </a:r>
            <a:r>
              <a:rPr lang="en-IN" b="1" dirty="0" err="1">
                <a:solidFill>
                  <a:schemeClr val="tx1"/>
                </a:solidFill>
              </a:rPr>
              <a:t>B.Com</a:t>
            </a:r>
            <a:r>
              <a:rPr lang="en-IN" b="1" dirty="0">
                <a:solidFill>
                  <a:schemeClr val="tx1"/>
                </a:solidFill>
              </a:rPr>
              <a:t> (Hons)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</a:rPr>
              <a:t>Semester 2, Sec-2E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E5C7313-F94B-4932-9CC7-7FA94869F72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67249" y="1473694"/>
            <a:ext cx="4716447" cy="228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451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7D8788-BD1C-4386-8CF6-9CE91B78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10718"/>
            <a:ext cx="8911687" cy="63606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chemeClr val="tx1"/>
                </a:solidFill>
              </a:rPr>
              <a:t>Approaches of HRP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B552AB-9B3C-4CF8-BFA7-7A427083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74198"/>
            <a:ext cx="8915400" cy="547308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IN" sz="2800" b="1" dirty="0">
                <a:solidFill>
                  <a:schemeClr val="tx1"/>
                </a:solidFill>
              </a:rPr>
              <a:t>Social demand approach</a:t>
            </a:r>
          </a:p>
          <a:p>
            <a:pPr marL="0" indent="0">
              <a:buNone/>
            </a:pPr>
            <a:endParaRPr lang="en-IN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chemeClr val="tx1"/>
                </a:solidFill>
              </a:rPr>
              <a:t>SDA relies on the assessment of society’s requirement of education. It depends on seven aspects:</a:t>
            </a:r>
          </a:p>
          <a:p>
            <a:r>
              <a:rPr lang="en-IN" sz="2000" dirty="0">
                <a:solidFill>
                  <a:schemeClr val="tx1"/>
                </a:solidFill>
              </a:rPr>
              <a:t>Income of educated people</a:t>
            </a:r>
          </a:p>
          <a:p>
            <a:r>
              <a:rPr lang="en-IN" sz="2000" dirty="0">
                <a:solidFill>
                  <a:schemeClr val="tx1"/>
                </a:solidFill>
              </a:rPr>
              <a:t>Tastes and preferences of households for education</a:t>
            </a:r>
          </a:p>
          <a:p>
            <a:r>
              <a:rPr lang="en-IN" sz="2000" dirty="0">
                <a:solidFill>
                  <a:schemeClr val="tx1"/>
                </a:solidFill>
              </a:rPr>
              <a:t>Preferences of domestic circles for education</a:t>
            </a:r>
          </a:p>
          <a:p>
            <a:r>
              <a:rPr lang="en-IN" sz="2000" dirty="0">
                <a:solidFill>
                  <a:schemeClr val="tx1"/>
                </a:solidFill>
              </a:rPr>
              <a:t>Demographic characteristics such as fertility and mortality</a:t>
            </a:r>
          </a:p>
          <a:p>
            <a:r>
              <a:rPr lang="en-IN" sz="2000" dirty="0">
                <a:solidFill>
                  <a:schemeClr val="tx1"/>
                </a:solidFill>
              </a:rPr>
              <a:t>Direct cost of education</a:t>
            </a:r>
          </a:p>
          <a:p>
            <a:r>
              <a:rPr lang="en-IN" sz="2000" dirty="0">
                <a:solidFill>
                  <a:schemeClr val="tx1"/>
                </a:solidFill>
              </a:rPr>
              <a:t>Students grants</a:t>
            </a:r>
          </a:p>
          <a:p>
            <a:r>
              <a:rPr lang="en-IN" sz="2000" dirty="0">
                <a:solidFill>
                  <a:schemeClr val="tx1"/>
                </a:solidFill>
              </a:rPr>
              <a:t>Existing standards of entrance to institutes</a:t>
            </a:r>
          </a:p>
        </p:txBody>
      </p:sp>
    </p:spTree>
    <p:extLst>
      <p:ext uri="{BB962C8B-B14F-4D97-AF65-F5344CB8AC3E}">
        <p14:creationId xmlns:p14="http://schemas.microsoft.com/office/powerpoint/2010/main" xmlns="" val="18453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585256-CED7-4494-8F5A-47F62E753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26128"/>
            <a:ext cx="8911687" cy="985422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chemeClr val="tx1"/>
                </a:solidFill>
              </a:rPr>
              <a:t>2. Rate of return approach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4DE8B2-C36F-4B3E-B2E7-4127355F3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6241"/>
            <a:ext cx="8915400" cy="4694981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</a:rPr>
              <a:t>RRA is a critic of social demand approach. As per this approach, after passing the school-leaning age, people attach positive values to present and future benefits of education, and their careers on consideration.</a:t>
            </a:r>
          </a:p>
          <a:p>
            <a:pPr marL="0" indent="0">
              <a:buNone/>
            </a:pPr>
            <a:r>
              <a:rPr lang="en-IN" sz="2000" b="1" dirty="0">
                <a:solidFill>
                  <a:schemeClr val="tx1"/>
                </a:solidFill>
              </a:rPr>
              <a:t>The three parameters are:--</a:t>
            </a:r>
          </a:p>
          <a:p>
            <a:r>
              <a:rPr lang="en-IN" dirty="0">
                <a:solidFill>
                  <a:schemeClr val="tx1"/>
                </a:solidFill>
              </a:rPr>
              <a:t>Cost of education</a:t>
            </a:r>
          </a:p>
          <a:p>
            <a:r>
              <a:rPr lang="en-IN" dirty="0">
                <a:solidFill>
                  <a:schemeClr val="tx1"/>
                </a:solidFill>
              </a:rPr>
              <a:t>Return to education</a:t>
            </a:r>
          </a:p>
          <a:p>
            <a:r>
              <a:rPr lang="en-IN" dirty="0">
                <a:solidFill>
                  <a:schemeClr val="tx1"/>
                </a:solidFill>
              </a:rPr>
              <a:t>Present net worth (used in discounting future return to arrive at present value)</a:t>
            </a:r>
          </a:p>
          <a:p>
            <a:pPr marL="0" indent="0">
              <a:buNone/>
            </a:pPr>
            <a:r>
              <a:rPr lang="en-IN" sz="2000" b="1" dirty="0">
                <a:solidFill>
                  <a:schemeClr val="tx1"/>
                </a:solidFill>
              </a:rPr>
              <a:t>Three categories:--</a:t>
            </a:r>
          </a:p>
          <a:p>
            <a:r>
              <a:rPr lang="en-IN" dirty="0">
                <a:solidFill>
                  <a:schemeClr val="tx1"/>
                </a:solidFill>
              </a:rPr>
              <a:t>Direct monetary benefits</a:t>
            </a:r>
          </a:p>
          <a:p>
            <a:r>
              <a:rPr lang="en-IN" dirty="0">
                <a:solidFill>
                  <a:schemeClr val="tx1"/>
                </a:solidFill>
              </a:rPr>
              <a:t>Indirect monetary benefits</a:t>
            </a:r>
          </a:p>
          <a:p>
            <a:r>
              <a:rPr lang="en-IN" dirty="0">
                <a:solidFill>
                  <a:schemeClr val="tx1"/>
                </a:solidFill>
              </a:rPr>
              <a:t>Non-monetary benefits</a:t>
            </a:r>
          </a:p>
        </p:txBody>
      </p:sp>
    </p:spTree>
    <p:extLst>
      <p:ext uri="{BB962C8B-B14F-4D97-AF65-F5344CB8AC3E}">
        <p14:creationId xmlns:p14="http://schemas.microsoft.com/office/powerpoint/2010/main" xmlns="" val="200193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F03E87-75DF-44F4-8B52-B02D1519B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21943"/>
            <a:ext cx="8911687" cy="79899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chemeClr val="tx1"/>
                </a:solidFill>
              </a:rPr>
              <a:t>3. Manpower requirement approach</a:t>
            </a:r>
            <a:br>
              <a:rPr lang="en-IN" b="1" dirty="0">
                <a:solidFill>
                  <a:schemeClr val="tx1"/>
                </a:solidFill>
              </a:rPr>
            </a:b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601E80-C98A-4C3A-90AC-C43D1FC97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42874"/>
            <a:ext cx="8915400" cy="4668348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MRA rests on the maxim or axiom that a definite link exists between education and economic growth, and lack of skilled manpower hinders the growth of any nation.</a:t>
            </a:r>
          </a:p>
          <a:p>
            <a:pPr marL="0" indent="0">
              <a:buNone/>
            </a:pPr>
            <a:endParaRPr lang="en-IN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IN" sz="2400" b="1" dirty="0">
                <a:solidFill>
                  <a:schemeClr val="tx1"/>
                </a:solidFill>
              </a:rPr>
              <a:t>Basic steps:--</a:t>
            </a:r>
          </a:p>
          <a:p>
            <a:r>
              <a:rPr lang="en-IN" sz="2000" dirty="0">
                <a:solidFill>
                  <a:schemeClr val="tx1"/>
                </a:solidFill>
              </a:rPr>
              <a:t>Anticipating the direction and magnitude of development of each individual sector in the economy</a:t>
            </a:r>
          </a:p>
          <a:p>
            <a:r>
              <a:rPr lang="en-IN" sz="2000" dirty="0">
                <a:solidFill>
                  <a:schemeClr val="tx1"/>
                </a:solidFill>
              </a:rPr>
              <a:t>Evolving norms for engaging manpower in each individual sector duly considering the technological options, both present and future.</a:t>
            </a:r>
          </a:p>
          <a:p>
            <a:r>
              <a:rPr lang="en-IN" sz="2000" dirty="0">
                <a:solidFill>
                  <a:schemeClr val="tx1"/>
                </a:solidFill>
              </a:rPr>
              <a:t>Translating physical targets for the development of manpower requirements using specific manpower norms</a:t>
            </a:r>
          </a:p>
          <a:p>
            <a:r>
              <a:rPr lang="en-IN" sz="2000" dirty="0">
                <a:solidFill>
                  <a:schemeClr val="tx1"/>
                </a:solidFill>
              </a:rPr>
              <a:t>Estimating the educational equivalents of manpower requirements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2197918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2031BE5-DD3A-48BA-AF50-3D5F462E4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130" y="536197"/>
            <a:ext cx="9108489" cy="578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973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DEDB55-71BE-4051-B8D7-7DF70E01F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57452"/>
            <a:ext cx="8911687" cy="621437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tx1"/>
                </a:solidFill>
              </a:rPr>
              <a:t>HRP Forecasting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91D802-86A9-4B91-9565-AC20404D0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85422"/>
            <a:ext cx="8915400" cy="5433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</a:rPr>
              <a:t>Human resource forecasting is the prediction of future levels of demand and supply of workforce 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Organizational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Regional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National level</a:t>
            </a:r>
            <a:endParaRPr lang="en-IN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IN" sz="2400" b="1" dirty="0">
                <a:solidFill>
                  <a:schemeClr val="tx1"/>
                </a:solidFill>
              </a:rPr>
              <a:t>Types of Forecasting:</a:t>
            </a:r>
          </a:p>
          <a:p>
            <a:r>
              <a:rPr lang="en-IN" dirty="0">
                <a:solidFill>
                  <a:schemeClr val="tx1"/>
                </a:solidFill>
              </a:rPr>
              <a:t>Short-term forecasts</a:t>
            </a:r>
          </a:p>
          <a:p>
            <a:r>
              <a:rPr lang="en-IN" dirty="0">
                <a:solidFill>
                  <a:schemeClr val="tx1"/>
                </a:solidFill>
              </a:rPr>
              <a:t>Medium-term forecast</a:t>
            </a:r>
          </a:p>
          <a:p>
            <a:r>
              <a:rPr lang="en-IN" dirty="0">
                <a:solidFill>
                  <a:schemeClr val="tx1"/>
                </a:solidFill>
              </a:rPr>
              <a:t>Long-term forecast</a:t>
            </a:r>
          </a:p>
          <a:p>
            <a:r>
              <a:rPr lang="en-IN" dirty="0">
                <a:solidFill>
                  <a:schemeClr val="tx1"/>
                </a:solidFill>
              </a:rPr>
              <a:t>Policy conditional forecast</a:t>
            </a:r>
          </a:p>
          <a:p>
            <a:r>
              <a:rPr lang="en-IN" dirty="0">
                <a:solidFill>
                  <a:schemeClr val="tx1"/>
                </a:solidFill>
              </a:rPr>
              <a:t>Onlookers forecast</a:t>
            </a:r>
          </a:p>
          <a:p>
            <a:r>
              <a:rPr lang="en-IN" dirty="0">
                <a:solidFill>
                  <a:schemeClr val="tx1"/>
                </a:solidFill>
              </a:rPr>
              <a:t>Macro forecast</a:t>
            </a:r>
          </a:p>
          <a:p>
            <a:r>
              <a:rPr lang="en-IN" dirty="0">
                <a:solidFill>
                  <a:schemeClr val="tx1"/>
                </a:solidFill>
              </a:rPr>
              <a:t>Micro forecast</a:t>
            </a:r>
          </a:p>
        </p:txBody>
      </p:sp>
    </p:spTree>
    <p:extLst>
      <p:ext uri="{BB962C8B-B14F-4D97-AF65-F5344CB8AC3E}">
        <p14:creationId xmlns:p14="http://schemas.microsoft.com/office/powerpoint/2010/main" xmlns="" val="2839577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42C4DEDF-1B0D-4E0F-A483-C5732022C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48575"/>
            <a:ext cx="8911687" cy="698203"/>
          </a:xfrm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chemeClr val="tx1"/>
                </a:solidFill>
              </a:rPr>
              <a:t>Importance of Human Resource Planning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BFC18CC-ABA1-4D12-A68C-82F460A66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00831"/>
            <a:ext cx="8915400" cy="4810391"/>
          </a:xfrm>
        </p:spPr>
        <p:txBody>
          <a:bodyPr/>
          <a:lstStyle/>
          <a:p>
            <a:r>
              <a:rPr lang="en-IN" sz="2400" dirty="0">
                <a:solidFill>
                  <a:schemeClr val="tx1"/>
                </a:solidFill>
              </a:rPr>
              <a:t>Key to managerial functions</a:t>
            </a:r>
          </a:p>
          <a:p>
            <a:r>
              <a:rPr lang="en-IN" sz="2400" dirty="0">
                <a:solidFill>
                  <a:schemeClr val="tx1"/>
                </a:solidFill>
              </a:rPr>
              <a:t>Efficient utilization</a:t>
            </a:r>
          </a:p>
          <a:p>
            <a:r>
              <a:rPr lang="en-IN" sz="2400" dirty="0">
                <a:solidFill>
                  <a:schemeClr val="tx1"/>
                </a:solidFill>
              </a:rPr>
              <a:t>Motivation</a:t>
            </a:r>
          </a:p>
          <a:p>
            <a:r>
              <a:rPr lang="en-IN" sz="2400" dirty="0">
                <a:solidFill>
                  <a:schemeClr val="tx1"/>
                </a:solidFill>
              </a:rPr>
              <a:t>Better industrial relations</a:t>
            </a:r>
          </a:p>
          <a:p>
            <a:r>
              <a:rPr lang="en-IN" sz="2400" dirty="0">
                <a:solidFill>
                  <a:schemeClr val="tx1"/>
                </a:solidFill>
              </a:rPr>
              <a:t>Higher productivity</a:t>
            </a:r>
          </a:p>
          <a:p>
            <a:r>
              <a:rPr lang="en-IN" sz="2400" dirty="0">
                <a:solidFill>
                  <a:schemeClr val="tx1"/>
                </a:solidFill>
              </a:rPr>
              <a:t>Responsibility and Accountability</a:t>
            </a:r>
          </a:p>
          <a:p>
            <a:pPr marL="0" indent="0">
              <a:buNone/>
            </a:pP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320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C70387F-EFAF-41A5-9AC2-1C5D4366A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6567" y="807867"/>
            <a:ext cx="8602461" cy="536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565181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324</Words>
  <Application>Microsoft Office PowerPoint</Application>
  <PresentationFormat>Custom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Wisp</vt:lpstr>
      <vt:lpstr>HUMAN RESOURCE MANAGEMENT </vt:lpstr>
      <vt:lpstr>Approaches of HRP</vt:lpstr>
      <vt:lpstr>2. Rate of return approach </vt:lpstr>
      <vt:lpstr>3. Manpower requirement approach </vt:lpstr>
      <vt:lpstr>Slide 5</vt:lpstr>
      <vt:lpstr>HRP Forecasting</vt:lpstr>
      <vt:lpstr>Importance of Human Resource Planning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</dc:title>
  <dc:creator>CHAITALI GHOSH</dc:creator>
  <cp:lastModifiedBy>HP</cp:lastModifiedBy>
  <cp:revision>11</cp:revision>
  <dcterms:created xsi:type="dcterms:W3CDTF">2020-04-08T06:55:58Z</dcterms:created>
  <dcterms:modified xsi:type="dcterms:W3CDTF">2020-04-12T15:04:56Z</dcterms:modified>
</cp:coreProperties>
</file>